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77" r:id="rId2"/>
    <p:sldId id="429" r:id="rId3"/>
    <p:sldId id="324" r:id="rId4"/>
    <p:sldId id="535" r:id="rId5"/>
    <p:sldId id="520" r:id="rId6"/>
    <p:sldId id="521" r:id="rId7"/>
    <p:sldId id="522" r:id="rId8"/>
    <p:sldId id="508" r:id="rId9"/>
    <p:sldId id="332" r:id="rId10"/>
    <p:sldId id="326" r:id="rId11"/>
    <p:sldId id="485" r:id="rId12"/>
    <p:sldId id="486" r:id="rId13"/>
    <p:sldId id="334" r:id="rId14"/>
    <p:sldId id="445" r:id="rId15"/>
    <p:sldId id="444" r:id="rId16"/>
    <p:sldId id="510" r:id="rId17"/>
    <p:sldId id="462" r:id="rId18"/>
    <p:sldId id="513" r:id="rId19"/>
    <p:sldId id="514" r:id="rId20"/>
    <p:sldId id="536" r:id="rId21"/>
    <p:sldId id="452" r:id="rId22"/>
    <p:sldId id="525" r:id="rId23"/>
    <p:sldId id="523" r:id="rId24"/>
    <p:sldId id="526" r:id="rId25"/>
    <p:sldId id="527" r:id="rId26"/>
    <p:sldId id="373" r:id="rId27"/>
    <p:sldId id="518" r:id="rId28"/>
    <p:sldId id="374" r:id="rId29"/>
    <p:sldId id="380" r:id="rId30"/>
    <p:sldId id="395" r:id="rId31"/>
    <p:sldId id="396" r:id="rId32"/>
    <p:sldId id="397" r:id="rId33"/>
    <p:sldId id="398" r:id="rId34"/>
    <p:sldId id="399" r:id="rId35"/>
    <p:sldId id="400" r:id="rId36"/>
    <p:sldId id="401" r:id="rId37"/>
    <p:sldId id="402" r:id="rId38"/>
    <p:sldId id="528" r:id="rId39"/>
    <p:sldId id="529" r:id="rId40"/>
    <p:sldId id="530" r:id="rId41"/>
    <p:sldId id="531" r:id="rId42"/>
    <p:sldId id="532" r:id="rId43"/>
    <p:sldId id="533" r:id="rId44"/>
    <p:sldId id="438" r:id="rId45"/>
    <p:sldId id="439" r:id="rId46"/>
    <p:sldId id="441" r:id="rId47"/>
  </p:sldIdLst>
  <p:sldSz cx="12192000" cy="6858000"/>
  <p:notesSz cx="9939338" cy="68056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A410"/>
    <a:srgbClr val="00A249"/>
    <a:srgbClr val="7A8860"/>
    <a:srgbClr val="E2AC00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71" autoAdjust="0"/>
    <p:restoredTop sz="94434" autoAdjust="0"/>
  </p:normalViewPr>
  <p:slideViewPr>
    <p:cSldViewPr snapToObjects="1">
      <p:cViewPr varScale="1">
        <p:scale>
          <a:sx n="89" d="100"/>
          <a:sy n="89" d="100"/>
        </p:scale>
        <p:origin x="706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8129" cy="340662"/>
          </a:xfrm>
          <a:prstGeom prst="rect">
            <a:avLst/>
          </a:prstGeom>
        </p:spPr>
        <p:txBody>
          <a:bodyPr vert="horz" lIns="91546" tIns="45773" rIns="91546" bIns="45773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5628889" y="2"/>
            <a:ext cx="4308129" cy="340662"/>
          </a:xfrm>
          <a:prstGeom prst="rect">
            <a:avLst/>
          </a:prstGeom>
        </p:spPr>
        <p:txBody>
          <a:bodyPr vert="horz" lIns="91546" tIns="45773" rIns="91546" bIns="45773" rtlCol="0"/>
          <a:lstStyle>
            <a:lvl1pPr algn="r">
              <a:defRPr sz="1200"/>
            </a:lvl1pPr>
          </a:lstStyle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1" y="6464951"/>
            <a:ext cx="4308129" cy="340662"/>
          </a:xfrm>
          <a:prstGeom prst="rect">
            <a:avLst/>
          </a:prstGeom>
        </p:spPr>
        <p:txBody>
          <a:bodyPr vert="horz" lIns="91546" tIns="45773" rIns="91546" bIns="45773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5628889" y="6464951"/>
            <a:ext cx="4308129" cy="340662"/>
          </a:xfrm>
          <a:prstGeom prst="rect">
            <a:avLst/>
          </a:prstGeom>
        </p:spPr>
        <p:txBody>
          <a:bodyPr vert="horz" lIns="91546" tIns="45773" rIns="91546" bIns="45773" rtlCol="0" anchor="b"/>
          <a:lstStyle>
            <a:lvl1pPr algn="r">
              <a:defRPr sz="1200"/>
            </a:lvl1pPr>
          </a:lstStyle>
          <a:p>
            <a:fld id="{EE94F18D-A473-496F-B35E-B9A7CA0B904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180258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8129" cy="340662"/>
          </a:xfrm>
          <a:prstGeom prst="rect">
            <a:avLst/>
          </a:prstGeom>
        </p:spPr>
        <p:txBody>
          <a:bodyPr vert="horz" lIns="91546" tIns="45773" rIns="91546" bIns="45773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628889" y="2"/>
            <a:ext cx="4308129" cy="340662"/>
          </a:xfrm>
          <a:prstGeom prst="rect">
            <a:avLst/>
          </a:prstGeom>
        </p:spPr>
        <p:txBody>
          <a:bodyPr vert="horz" lIns="91546" tIns="45773" rIns="91546" bIns="45773" rtlCol="0"/>
          <a:lstStyle>
            <a:lvl1pPr algn="r">
              <a:defRPr sz="1200"/>
            </a:lvl1pPr>
          </a:lstStyle>
          <a:p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2488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6" tIns="45773" rIns="91546" bIns="45773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93471" y="3274923"/>
            <a:ext cx="7952399" cy="2679580"/>
          </a:xfrm>
          <a:prstGeom prst="rect">
            <a:avLst/>
          </a:prstGeom>
        </p:spPr>
        <p:txBody>
          <a:bodyPr vert="horz" lIns="91546" tIns="45773" rIns="91546" bIns="45773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1" y="6464951"/>
            <a:ext cx="4308129" cy="340662"/>
          </a:xfrm>
          <a:prstGeom prst="rect">
            <a:avLst/>
          </a:prstGeom>
        </p:spPr>
        <p:txBody>
          <a:bodyPr vert="horz" lIns="91546" tIns="45773" rIns="91546" bIns="45773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628889" y="6464951"/>
            <a:ext cx="4308129" cy="340662"/>
          </a:xfrm>
          <a:prstGeom prst="rect">
            <a:avLst/>
          </a:prstGeom>
        </p:spPr>
        <p:txBody>
          <a:bodyPr vert="horz" lIns="91546" tIns="45773" rIns="91546" bIns="45773" rtlCol="0" anchor="b"/>
          <a:lstStyle>
            <a:lvl1pPr algn="r">
              <a:defRPr sz="1200"/>
            </a:lvl1pPr>
          </a:lstStyle>
          <a:p>
            <a:fld id="{2CB966F1-BC22-4B92-A041-9096449451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819063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8331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1044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C8434-01A6-40FD-B759-C9F017492451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599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4106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2878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6339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3253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1108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455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7323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983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3687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91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8523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190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6070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1817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1734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18837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46994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5760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8604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9823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02123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0506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03590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5556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5146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05355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9095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30938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91189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2254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1998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2495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5570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5162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4617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163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12AF-BCA7-411D-AE16-EB95BE40FAD7}" type="datetime1">
              <a:rPr lang="tr-TR" smtClean="0"/>
              <a:t>15.08.2018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2122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4AD89-9BE2-4867-93D2-8E28636E8855}" type="datetime1">
              <a:rPr lang="tr-TR" smtClean="0"/>
              <a:t>15.08.2018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3174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53E3B-51F6-4490-AE11-5F026F873AF6}" type="datetime1">
              <a:rPr lang="tr-TR" smtClean="0"/>
              <a:t>15.08.2018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420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D993-3376-4E4E-9CB7-957AD48B0DE8}" type="datetime1">
              <a:rPr lang="tr-TR" smtClean="0"/>
              <a:t>15.08.2018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368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E4A9-227C-4B36-9996-F8D73FA8C823}" type="datetime1">
              <a:rPr lang="tr-TR" smtClean="0"/>
              <a:t>15.08.2018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818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ABE68-D97A-4A1D-852B-041791377105}" type="datetime1">
              <a:rPr lang="tr-TR" smtClean="0"/>
              <a:t>15.08.2018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02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3CAD-4959-4A6B-A238-81E5E1594F68}" type="datetime1">
              <a:rPr lang="tr-TR" smtClean="0"/>
              <a:t>15.08.2018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692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038E-CE18-4A3A-819E-36CACBD820F2}" type="datetime1">
              <a:rPr lang="tr-TR" smtClean="0"/>
              <a:t>15.08.2018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462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5896-A604-490C-8122-A2B3D55A548C}" type="datetime1">
              <a:rPr lang="tr-TR" smtClean="0"/>
              <a:t>15.08.2018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327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13FD-9D23-4EA5-A260-E54AD303AC95}" type="datetime1">
              <a:rPr lang="tr-TR" smtClean="0"/>
              <a:t>15.08.2018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3516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315AE-6E7C-4009-9CE9-A1178BC82B48}" type="datetime1">
              <a:rPr lang="tr-TR" smtClean="0"/>
              <a:t>15.08.2018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46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252B2-AD3A-40B8-99C3-CE143EE10414}" type="datetime1">
              <a:rPr lang="tr-TR" smtClean="0"/>
              <a:t>15.08.2018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B9711-2398-4E5D-8F97-445380070C0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635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13" Type="http://schemas.openxmlformats.org/officeDocument/2006/relationships/image" Target="../media/image80.jpeg"/><Relationship Id="rId18" Type="http://schemas.openxmlformats.org/officeDocument/2006/relationships/hyperlink" Target="http://www.google.com.tr/url?sa=i&amp;source=images&amp;cd=&amp;cad=rja&amp;docid=9GMYXV_l8b9DZM&amp;tbnid=-OzoeXk7MVZZ-M:&amp;ved=0CAgQjRwwAA&amp;url=http://www.ekonometre.net/haber/arcelik-markasi-ne-zaman-kim-tarafindan-kuruldu&amp;ei=6cbmUay3PMn3sga0h4HACw&amp;psig=AFQjCNFdrYdTXbIdjI8zny1OQqeJPRif-A&amp;ust=1374165098045909" TargetMode="External"/><Relationship Id="rId26" Type="http://schemas.openxmlformats.org/officeDocument/2006/relationships/image" Target="../media/image88.png"/><Relationship Id="rId3" Type="http://schemas.openxmlformats.org/officeDocument/2006/relationships/image" Target="../media/image1.jpeg"/><Relationship Id="rId21" Type="http://schemas.openxmlformats.org/officeDocument/2006/relationships/image" Target="../media/image84.png"/><Relationship Id="rId7" Type="http://schemas.openxmlformats.org/officeDocument/2006/relationships/image" Target="../media/image76.gif"/><Relationship Id="rId12" Type="http://schemas.openxmlformats.org/officeDocument/2006/relationships/hyperlink" Target="http://www.google.com.tr/url?sa=i&amp;source=images&amp;cd=&amp;cad=rja&amp;docid=AfmaYUsPE7rCLM&amp;tbnid=bFtgPLtxuM0O2M:&amp;ved=0CAgQjRwwAA&amp;url=http://marka123.com/2012/11/09/pasabahce-logosunu-yeniledi/&amp;ei=mmTJUfirKKKQ0AXJp4GADw&amp;psig=AFQjCNF5RWXRS9-VZuoJ7eH43R-N8ChASw&amp;ust=1372239386701083" TargetMode="External"/><Relationship Id="rId17" Type="http://schemas.openxmlformats.org/officeDocument/2006/relationships/image" Target="../media/image82.jpeg"/><Relationship Id="rId25" Type="http://schemas.openxmlformats.org/officeDocument/2006/relationships/image" Target="../media/image87.jpeg"/><Relationship Id="rId33" Type="http://schemas.openxmlformats.org/officeDocument/2006/relationships/image" Target="../media/image95.jpeg"/><Relationship Id="rId2" Type="http://schemas.openxmlformats.org/officeDocument/2006/relationships/notesSlide" Target="../notesSlides/notesSlide23.xml"/><Relationship Id="rId16" Type="http://schemas.openxmlformats.org/officeDocument/2006/relationships/hyperlink" Target="http://www.google.com.tr/url?sa=i&amp;source=images&amp;cd=&amp;cad=rja&amp;docid=1_C8es056D9PjM&amp;tbnid=Gose122B15S_SM:&amp;ved=0CAgQjRwwAA&amp;url=http://tr.wikipedia.org/wiki/Dosya:%C4%B0sdemir_Logo.jpg&amp;ei=zWbJUe1ExsjRBZvRgegK&amp;psig=AFQjCNE1AU4u53jdbfxWjuLD7WTJSFdpXQ&amp;ust=1372239949070891" TargetMode="External"/><Relationship Id="rId20" Type="http://schemas.openxmlformats.org/officeDocument/2006/relationships/hyperlink" Target="http://www.google.com.tr/url?sa=i&amp;source=images&amp;cd=&amp;cad=rja&amp;docid=gHYC2xGOWg3ILM&amp;tbnid=Gc6fBs72C8xC8M:&amp;ved=0CAgQjRwwAA&amp;url=http://su.vscht.cz/?page_id=695&amp;ei=LcjmUfDeFsbHswa25IGYAg&amp;psig=AFQjCNH_JlSxsCeJAX7arW0Y-7wvWTNrqg&amp;ust=1374165421424707" TargetMode="External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79.png"/><Relationship Id="rId24" Type="http://schemas.openxmlformats.org/officeDocument/2006/relationships/image" Target="../media/image86.png"/><Relationship Id="rId32" Type="http://schemas.openxmlformats.org/officeDocument/2006/relationships/image" Target="../media/image94.jpeg"/><Relationship Id="rId5" Type="http://schemas.openxmlformats.org/officeDocument/2006/relationships/image" Target="../media/image74.png"/><Relationship Id="rId15" Type="http://schemas.openxmlformats.org/officeDocument/2006/relationships/image" Target="../media/image81.gif"/><Relationship Id="rId23" Type="http://schemas.openxmlformats.org/officeDocument/2006/relationships/image" Target="../media/image85.gif"/><Relationship Id="rId28" Type="http://schemas.openxmlformats.org/officeDocument/2006/relationships/image" Target="../media/image90.png"/><Relationship Id="rId10" Type="http://schemas.openxmlformats.org/officeDocument/2006/relationships/image" Target="../media/image78.jpeg"/><Relationship Id="rId19" Type="http://schemas.openxmlformats.org/officeDocument/2006/relationships/image" Target="../media/image83.jpeg"/><Relationship Id="rId31" Type="http://schemas.openxmlformats.org/officeDocument/2006/relationships/image" Target="../media/image93.gif"/><Relationship Id="rId4" Type="http://schemas.openxmlformats.org/officeDocument/2006/relationships/image" Target="../media/image73.jpeg"/><Relationship Id="rId9" Type="http://schemas.openxmlformats.org/officeDocument/2006/relationships/hyperlink" Target="http://www.google.com.tr/url?sa=i&amp;source=images&amp;cd=&amp;cad=rja&amp;docid=gi7iZ-rTiI0DFM&amp;tbnid=45DVGAeTB_Q37M:&amp;ved=0CAgQjRwwAA&amp;url=http://wellalogo.blogspot.com/2011/01/all-vaillant-logos.html&amp;ei=jV3JUf7LC4iqPNjbgfAL&amp;psig=AFQjCNEOxPTLBhnAKzY2MdOx7hazw77AUg&amp;ust=1372237581245983" TargetMode="External"/><Relationship Id="rId14" Type="http://schemas.openxmlformats.org/officeDocument/2006/relationships/hyperlink" Target="http://www.google.com.tr/url?sa=i&amp;source=images&amp;cd=&amp;cad=rja&amp;docid=wwE0n5agHgx-MM&amp;tbnid=zl9RG9tUVJQRhM:&amp;ved=0CAgQjRwwAA&amp;url=http://markalartarihi.blogcu.com/eczacibasi-ilac-tarihcesi/8890538&amp;ei=8mTJUd3xM-nG0QXG04CoCQ&amp;psig=AFQjCNEGRN-taMh8x7tlBzt77ewLzlb7XQ&amp;ust=1372239474891553" TargetMode="External"/><Relationship Id="rId22" Type="http://schemas.openxmlformats.org/officeDocument/2006/relationships/hyperlink" Target="http://www.google.com.tr/url?sa=i&amp;source=images&amp;cd=&amp;cad=rja&amp;docid=H_r696vHKNBnGM&amp;tbnid=o0FgreVnJ20A5M:&amp;ved=0CAgQjRwwAA&amp;url=http://www.brandsoftheworld.com/logo/sisecam-0&amp;ei=n8jmUZ2oNcSltAaWlYGQBg&amp;psig=AFQjCNGN9hW6g2EIAf6tJsq8B5mha_MK1g&amp;ust=1374165535936682" TargetMode="External"/><Relationship Id="rId27" Type="http://schemas.openxmlformats.org/officeDocument/2006/relationships/image" Target="../media/image89.png"/><Relationship Id="rId30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2.png"/><Relationship Id="rId18" Type="http://schemas.openxmlformats.org/officeDocument/2006/relationships/image" Target="../media/image105.jpeg"/><Relationship Id="rId26" Type="http://schemas.openxmlformats.org/officeDocument/2006/relationships/image" Target="../media/image111.gif"/><Relationship Id="rId3" Type="http://schemas.openxmlformats.org/officeDocument/2006/relationships/image" Target="../media/image1.jpeg"/><Relationship Id="rId21" Type="http://schemas.openxmlformats.org/officeDocument/2006/relationships/hyperlink" Target="http://www.google.com.tr/url?sa=i&amp;rct=j&amp;q=&amp;source=images&amp;cd=&amp;cad=rja&amp;docid=KdBj0kQmeKZ3gM&amp;tbnid=RFqmIK7qXiQTtM:&amp;ved=0CAUQjRw&amp;url=http://www.arabianaerospace.aero/maintenance/&amp;ei=DFvJUZy4JrH60gWQwIH4Dg&amp;bvm=bv.48293060,d.ZWU&amp;psig=AFQjCNHV2WrkxJnqyQFxTslne7_VcVWH8Q&amp;ust=1372236911942008" TargetMode="External"/><Relationship Id="rId7" Type="http://schemas.openxmlformats.org/officeDocument/2006/relationships/image" Target="../media/image98.jpeg"/><Relationship Id="rId12" Type="http://schemas.openxmlformats.org/officeDocument/2006/relationships/image" Target="../media/image101.jpeg"/><Relationship Id="rId17" Type="http://schemas.openxmlformats.org/officeDocument/2006/relationships/image" Target="../media/image104.jpeg"/><Relationship Id="rId25" Type="http://schemas.openxmlformats.org/officeDocument/2006/relationships/hyperlink" Target="http://www.google.com.tr/url?sa=i&amp;rct=j&amp;q=&amp;source=images&amp;cd=&amp;cad=rja&amp;docid=7iXS0vSA5RUsYM&amp;tbnid=QPlRA8ig_TQlbM:&amp;ved=0CAUQjRw&amp;url=http://www.secretcv.com/is-ilanlari/posco-assan-tst_af1858&amp;ei=kVbJUfG0G8Gn0QWG1IHQDg&amp;bvm=bv.48293060,d.ZWU&amp;psig=AFQjCNEvTOON6PWMOn1J97VrXOvN1uqFaQ&amp;ust=1372235782084075" TargetMode="External"/><Relationship Id="rId2" Type="http://schemas.openxmlformats.org/officeDocument/2006/relationships/notesSlide" Target="../notesSlides/notesSlide24.xml"/><Relationship Id="rId16" Type="http://schemas.openxmlformats.org/officeDocument/2006/relationships/hyperlink" Target="http://www.google.com.tr/url?sa=i&amp;source=images&amp;cd=&amp;cad=rja&amp;docid=VnvSMk_vNCj-jM&amp;tbnid=BxCKIay51ZP1GM:&amp;ved=0CAgQjRwwAA&amp;url=http://grafiport.com/turk-traktor-logosu-2577&amp;ei=FWLJUeCuGqmk0QXzwYHYBA&amp;psig=AFQjCNFfGUZIAWA-KP2KtGtA_xNOFVVgag&amp;ust=1372238741478247" TargetMode="External"/><Relationship Id="rId20" Type="http://schemas.openxmlformats.org/officeDocument/2006/relationships/image" Target="../media/image107.png"/><Relationship Id="rId29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hyperlink" Target="http://www.google.com.tr/url?sa=i&amp;rct=j&amp;q=tai+tusa%C5%9F+logo&amp;source=images&amp;cd=&amp;cad=rja&amp;docid=u3fp4oHbq7F5_M&amp;tbnid=PmpRK_8APLat9M:&amp;ved=0CAUQjRw&amp;url=http://www.logocu.gen.tr/tai-t4063.html&amp;ei=IF3JUbD5NPLv0gW-6oCIBw&amp;bvm=bv.48293060,d.ZWU&amp;psig=AFQjCNEJu1c_DAUMZVvtxLO9MyM2HIe4ag&amp;ust=1372237447060969" TargetMode="External"/><Relationship Id="rId24" Type="http://schemas.openxmlformats.org/officeDocument/2006/relationships/image" Target="../media/image110.png"/><Relationship Id="rId32" Type="http://schemas.openxmlformats.org/officeDocument/2006/relationships/image" Target="../media/image117.png"/><Relationship Id="rId5" Type="http://schemas.openxmlformats.org/officeDocument/2006/relationships/hyperlink" Target="http://www.google.com.tr/url?sa=i&amp;source=images&amp;cd=&amp;cad=rja&amp;docid=TcQxfUhDrgqb8M&amp;tbnid=Bi3asbI-HIBzIM:&amp;ved=0CAgQjRwwAA&amp;url=http://freecarlogos.blogspot.com/2013/02/ford-logo.html&amp;ei=pFjJUZCfFMiIOP3pgZAJ&amp;psig=AFQjCNHfrp48VfQqehHrHaVzaHZ-JLzbdw&amp;ust=1372236324633911" TargetMode="External"/><Relationship Id="rId15" Type="http://schemas.openxmlformats.org/officeDocument/2006/relationships/image" Target="../media/image103.jpeg"/><Relationship Id="rId23" Type="http://schemas.openxmlformats.org/officeDocument/2006/relationships/image" Target="../media/image109.jpeg"/><Relationship Id="rId28" Type="http://schemas.openxmlformats.org/officeDocument/2006/relationships/image" Target="../media/image113.jpeg"/><Relationship Id="rId10" Type="http://schemas.openxmlformats.org/officeDocument/2006/relationships/image" Target="../media/image60.jpeg"/><Relationship Id="rId19" Type="http://schemas.openxmlformats.org/officeDocument/2006/relationships/image" Target="../media/image106.jpeg"/><Relationship Id="rId31" Type="http://schemas.openxmlformats.org/officeDocument/2006/relationships/image" Target="../media/image116.jpg"/><Relationship Id="rId4" Type="http://schemas.openxmlformats.org/officeDocument/2006/relationships/image" Target="../media/image96.jpeg"/><Relationship Id="rId9" Type="http://schemas.openxmlformats.org/officeDocument/2006/relationships/image" Target="../media/image100.png"/><Relationship Id="rId14" Type="http://schemas.openxmlformats.org/officeDocument/2006/relationships/hyperlink" Target="http://www.google.com.tr/url?sa=i&amp;source=images&amp;cd=&amp;cad=rja&amp;docid=YDebd2ZYFsKK2M&amp;tbnid=6vDOvcafsmVRtM:&amp;ved=0CAgQjRwwAA&amp;url=http://www.livhaven.com/brands/Bosch-Rexroth.html&amp;ei=OWHJUfGoNM6A0AWAoIGAAg&amp;psig=AFQjCNHT-hgnnJzdHeMwPrnz4-jtY1AyEA&amp;ust=1372238521904804" TargetMode="External"/><Relationship Id="rId22" Type="http://schemas.openxmlformats.org/officeDocument/2006/relationships/image" Target="../media/image108.jpeg"/><Relationship Id="rId27" Type="http://schemas.openxmlformats.org/officeDocument/2006/relationships/image" Target="../media/image112.jpeg"/><Relationship Id="rId30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tr/url?sa=i&amp;rct=j&amp;q=&amp;source=images&amp;cd=&amp;cad=rja&amp;docid=ZJtzyYrCTpHSAM&amp;tbnid=KMw66F47t6L6vM:&amp;ved=0CAUQjRw&amp;url=http://www.gastronomi.com.tr/yiyecek-icecek/alkollu-icecekler/efes-pilsen-lezzetine-bir-altin-bir-gumus-madalya-h826.html&amp;ei=SWTJUYWQJMTJ0QXhhoHYCA&amp;bvm=bv.48293060,d.d2k&amp;psig=AFQjCNHKlkJw-j1VzRMNqbtOobG0sK6niQ&amp;ust=1372239286173516" TargetMode="External"/><Relationship Id="rId13" Type="http://schemas.openxmlformats.org/officeDocument/2006/relationships/hyperlink" Target="http://www.google.com.tr/url?sa=i&amp;rct=j&amp;q=frito+lay+logo&amp;source=images&amp;cd=&amp;cad=rja&amp;docid=Eb6QhClp-QNQUM&amp;tbnid=CeJb77uLxJIsFM:&amp;ved=0CAUQjRw&amp;url=http://www.id-ist.com/blog/en-yenimizfritolay/&amp;ei=XMnmUb_FN8S_PJipgPgB&amp;bvm=bv.49405654,d.ZWU&amp;psig=AFQjCNFkF5rNNhAq_z3x5IC-qfvQ39xAOA&amp;ust=1374165709128343" TargetMode="External"/><Relationship Id="rId18" Type="http://schemas.openxmlformats.org/officeDocument/2006/relationships/hyperlink" Target="http://www.google.com.tr/url?sa=i&amp;source=images&amp;cd=&amp;cad=rja&amp;docid=e04CEzmgK2lqlM&amp;tbnid=5ruUw-82A9SfmM:&amp;ved=0CAgQjRwwAA&amp;url=http://www.aysunkirtas.com/media-gallery/detail/154/298&amp;ei=dMrmUY7wHYnNtAaU1YHgBQ&amp;psig=AFQjCNHVyuALHGRFFl9fyUwtE_qHS_ODVQ&amp;ust=1374166004555423" TargetMode="External"/><Relationship Id="rId3" Type="http://schemas.openxmlformats.org/officeDocument/2006/relationships/image" Target="../media/image1.jpeg"/><Relationship Id="rId21" Type="http://schemas.openxmlformats.org/officeDocument/2006/relationships/image" Target="../media/image129.jpeg"/><Relationship Id="rId7" Type="http://schemas.openxmlformats.org/officeDocument/2006/relationships/image" Target="../media/image121.jpeg"/><Relationship Id="rId12" Type="http://schemas.openxmlformats.org/officeDocument/2006/relationships/image" Target="../media/image124.jpe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25.xml"/><Relationship Id="rId16" Type="http://schemas.openxmlformats.org/officeDocument/2006/relationships/hyperlink" Target="http://www.google.com.tr/url?sa=i&amp;source=images&amp;cd=&amp;cad=rja&amp;docid=kI2x_IhtjzwnIM&amp;tbnid=93JZtCAjf6_wSM:&amp;ved=0CAgQjRwwAA&amp;url=http://tr.wikipedia.org/wiki/Dosya:Ulker_logo.png&amp;ei=A8rmUauCC8autAbBl4DoAg&amp;psig=AFQjCNGiR5TdxAnR6MAZTdXqg3UO1jLXzA&amp;ust=1374165891222248" TargetMode="External"/><Relationship Id="rId20" Type="http://schemas.openxmlformats.org/officeDocument/2006/relationships/hyperlink" Target="http://www.google.com.tr/url?sa=i&amp;source=images&amp;cd=&amp;cad=rja&amp;docid=eN1-JbgjfZnCQM&amp;tbnid=6VB9MVNoIIjmgM:&amp;ved=0CAgQjRwwAA&amp;url=http://www.handsoninlandempire.org/HOC__Sponsors&amp;ei=iszmUaOnC8n2O4bfgNAB&amp;psig=AFQjCNEfm3Fs9Q7nvWrrhRb13uPvboX6GQ&amp;ust=137416653823634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image" Target="../media/image123.gif"/><Relationship Id="rId24" Type="http://schemas.openxmlformats.org/officeDocument/2006/relationships/image" Target="../media/image131.jpeg"/><Relationship Id="rId5" Type="http://schemas.openxmlformats.org/officeDocument/2006/relationships/image" Target="../media/image119.jpeg"/><Relationship Id="rId15" Type="http://schemas.openxmlformats.org/officeDocument/2006/relationships/image" Target="../media/image126.png"/><Relationship Id="rId23" Type="http://schemas.openxmlformats.org/officeDocument/2006/relationships/image" Target="../media/image130.jpeg"/><Relationship Id="rId10" Type="http://schemas.openxmlformats.org/officeDocument/2006/relationships/hyperlink" Target="http://www.google.com.tr/url?sa=i&amp;source=images&amp;cd=&amp;cad=rja&amp;docid=Q_3IR_u0Xj4vMM&amp;tbnid=IYhLjW2MOac_LM:&amp;ved=0CAgQjRwwAA&amp;url=http://www.ekol.com/tr/kurumsal/medya/basin-bultenleri/tadim-i-yurtdisina-ekol-tasiyacak&amp;ei=H8TmUdTuJcvKsgaa7IGADw&amp;psig=AFQjCNHE5tcYGn1jL0x0b9b2exGXPEJmlg&amp;ust=1374164383677698" TargetMode="External"/><Relationship Id="rId19" Type="http://schemas.openxmlformats.org/officeDocument/2006/relationships/image" Target="../media/image128.png"/><Relationship Id="rId4" Type="http://schemas.openxmlformats.org/officeDocument/2006/relationships/image" Target="../media/image118.jpeg"/><Relationship Id="rId9" Type="http://schemas.openxmlformats.org/officeDocument/2006/relationships/image" Target="../media/image122.jpeg"/><Relationship Id="rId14" Type="http://schemas.openxmlformats.org/officeDocument/2006/relationships/image" Target="../media/image125.jpeg"/><Relationship Id="rId22" Type="http://schemas.openxmlformats.org/officeDocument/2006/relationships/hyperlink" Target="http://www.google.com.tr/url?sa=i&amp;source=images&amp;cd=&amp;cad=rja&amp;docid=QpaK9wLGS42AKM&amp;tbnid=IVsWo04dHc9lKM:&amp;ved=0CAgQjRwwAA&amp;url=http://www.solpar.com.tr/web/default.asp?page=referans&amp;sf=2&amp;ei=_szmUaadM4nXObrFgIgF&amp;psig=AFQjCNH89L8aok32klnzFm6RkYZUpwCicw&amp;ust=1374166654894693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tr/url?sa=i&amp;source=images&amp;cd=&amp;cad=rja&amp;docid=FJ5KUDc1LeZFHM&amp;tbnid=ZeqQXeEI1rLDDM:&amp;ved=0CAgQjRwwAA&amp;url=http://www.seeklogo.com/mng-kargo-logo-93821.html&amp;ei=fNLmUfzdDcTkswbYqYDICQ&amp;psig=AFQjCNEsK75_-SXVmRX87aMtN4n-C2aC6g&amp;ust=1374168060286497" TargetMode="External"/><Relationship Id="rId13" Type="http://schemas.openxmlformats.org/officeDocument/2006/relationships/hyperlink" Target="http://www.google.com.tr/url?sa=i&amp;source=images&amp;cd=&amp;cad=rja&amp;docid=NHlDjHnwksadwM&amp;tbnid=ECAZHfkbu35KWM:&amp;ved=0CAgQjRwwAA&amp;url=http://www.alisverisrehberi.com/marka/yurtici_kargo.html&amp;ei=KMXmUcPaMY7GswaCj4D4CA&amp;psig=AFQjCNHgxiDbA82H9fMXES2Hpm-Cvn5dgg&amp;ust=1374164648869249" TargetMode="External"/><Relationship Id="rId18" Type="http://schemas.openxmlformats.org/officeDocument/2006/relationships/image" Target="../media/image140.jpeg"/><Relationship Id="rId26" Type="http://schemas.openxmlformats.org/officeDocument/2006/relationships/image" Target="../media/image146.gif"/><Relationship Id="rId3" Type="http://schemas.openxmlformats.org/officeDocument/2006/relationships/image" Target="../media/image1.jpeg"/><Relationship Id="rId21" Type="http://schemas.openxmlformats.org/officeDocument/2006/relationships/hyperlink" Target="http://www.google.com.tr/url?sa=i&amp;rct=j&amp;q=lojistik+logolar%C4%B1&amp;source=images&amp;cd=&amp;cad=rja&amp;docid=-WcvpAd8O3XryM&amp;tbnid=UlI_IrFYLGzxRM:&amp;ved=0CAUQjRw&amp;url=http://www.marslogistics.com/mars_lojistik_kurumsal_kimlik.aspx&amp;ei=rdHmUanqGYSwOeicgNAD&amp;bvm=bv.49405654,d.ZWU&amp;psig=AFQjCNFli4Ckp9Yx1q-WYbcRpUW3rMSKYw&amp;ust=1374167429734689" TargetMode="External"/><Relationship Id="rId7" Type="http://schemas.openxmlformats.org/officeDocument/2006/relationships/image" Target="../media/image133.jpeg"/><Relationship Id="rId12" Type="http://schemas.openxmlformats.org/officeDocument/2006/relationships/image" Target="../media/image136.png"/><Relationship Id="rId17" Type="http://schemas.openxmlformats.org/officeDocument/2006/relationships/hyperlink" Target="http://www.google.com.tr/url?sa=i&amp;source=images&amp;cd=&amp;cad=rja&amp;docid=mMvDvQ67cCkk5M&amp;tbnid=oQmOYvcVutZjqM:&amp;ved=0CAgQjRwwAA&amp;url=http://www.seanews.com.tr/article/TURSHIP/77397/&amp;ei=587mUePAJIXuOuWSgbAM&amp;psig=AFQjCNH5_tWgk7i82v0E4tdG-3KO_7alrw&amp;ust=1374167143667347" TargetMode="External"/><Relationship Id="rId25" Type="http://schemas.openxmlformats.org/officeDocument/2006/relationships/image" Target="../media/image145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39.png"/><Relationship Id="rId20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tr/url?sa=i&amp;source=images&amp;cd=&amp;cad=rja&amp;docid=rfBDugSytbpeQM&amp;tbnid=RjJft7msBbWknM:&amp;ved=0CAgQjRwwAA&amp;url=http://www.marjinal.com.tr/detaytum.asp?mus=satko&amp;id=11&amp;ei=AdLmUYXTKYSltAbTioC4DQ&amp;psig=AFQjCNFvgsd32aaxRyQYgPKwJbjEAnAvkg&amp;ust=1374167937743614" TargetMode="External"/><Relationship Id="rId11" Type="http://schemas.openxmlformats.org/officeDocument/2006/relationships/image" Target="../media/image135.jpeg"/><Relationship Id="rId24" Type="http://schemas.openxmlformats.org/officeDocument/2006/relationships/image" Target="../media/image144.png"/><Relationship Id="rId5" Type="http://schemas.openxmlformats.org/officeDocument/2006/relationships/image" Target="../media/image132.jpeg"/><Relationship Id="rId15" Type="http://schemas.openxmlformats.org/officeDocument/2006/relationships/image" Target="../media/image138.png"/><Relationship Id="rId23" Type="http://schemas.openxmlformats.org/officeDocument/2006/relationships/image" Target="../media/image143.png"/><Relationship Id="rId10" Type="http://schemas.openxmlformats.org/officeDocument/2006/relationships/hyperlink" Target="http://www.google.com.tr/url?sa=i&amp;rct=j&amp;q=lojistik+logolar%C4%B1&amp;source=images&amp;cd=&amp;cad=rja&amp;docid=ojg6yP7IsXHWSM&amp;tbnid=9kY2BxJiJRv2OM:&amp;ved=0CAUQjRw&amp;url=http://www.basinbulteni.com/kurum/omsan-lojistik/gorseller&amp;ei=79LmUYCEMMTZOZ2lgeAD&amp;bvm=bv.49405654,d.ZWU&amp;psig=AFQjCNFDaamwKujijIDL4KE2Feb9JgKcfw&amp;ust=1374168148717820" TargetMode="External"/><Relationship Id="rId19" Type="http://schemas.openxmlformats.org/officeDocument/2006/relationships/hyperlink" Target="http://www.google.com.tr/url?sa=i&amp;rct=j&amp;q=lojistik+logolar%C4%B1&amp;source=images&amp;cd=&amp;cad=rja&amp;docid=qicKmCQYls4TaM&amp;tbnid=ITkbMDGCCkkAwM:&amp;ved=&amp;url=http://www.dunya.com/reysas,-alacagina-karsilik-hisse-devraldi-101765h.htm&amp;ei=6s_mUYShDMS7Ofq4gJAH&amp;bvm=bv.49405654,d.ZWU&amp;psig=AFQjCNG8Aa3vbg62dm0hT-RwB3utM3KliA&amp;ust=1374167347647660" TargetMode="External"/><Relationship Id="rId4" Type="http://schemas.openxmlformats.org/officeDocument/2006/relationships/hyperlink" Target="http://www.google.com.tr/url?sa=i&amp;source=images&amp;cd=&amp;cad=rja&amp;docid=8v9rKyoLHEWumM&amp;tbnid=jT6DF3zjQs0xBM:&amp;ved=0CAgQjRwwAA&amp;url=http://www.tubiba.com/logitrans-lojistik-ve-tasimacilik-org-ltd-sti/&amp;ei=Rs_mUYybHYOKOJaRgPAJ&amp;psig=AFQjCNF7NZXLbq4Im02M8BZJJBp9OM2suw&amp;ust=1374167238523647" TargetMode="External"/><Relationship Id="rId9" Type="http://schemas.openxmlformats.org/officeDocument/2006/relationships/image" Target="../media/image134.gif"/><Relationship Id="rId14" Type="http://schemas.openxmlformats.org/officeDocument/2006/relationships/image" Target="../media/image137.jpeg"/><Relationship Id="rId22" Type="http://schemas.openxmlformats.org/officeDocument/2006/relationships/image" Target="../media/image14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image" Target="../media/image153.jpeg"/><Relationship Id="rId18" Type="http://schemas.openxmlformats.org/officeDocument/2006/relationships/hyperlink" Target="http://www.google.com.tr/url?sa=i&amp;source=images&amp;cd=&amp;cad=rja&amp;docid=d1_iHPxfn033UM&amp;tbnid=iNcFy-oauTDfNM:&amp;ved=0CAgQjRwwAA&amp;url=http://www.seeklogo.com/d-r-logo-37867.html&amp;ei=87rmUaHnMsaitAarpICQCg&amp;psig=AFQjCNEDcKzVdmtjtH3qkE_50tlQTIqMLg&amp;ust=1374162035879314" TargetMode="External"/><Relationship Id="rId3" Type="http://schemas.openxmlformats.org/officeDocument/2006/relationships/image" Target="../media/image1.jpeg"/><Relationship Id="rId21" Type="http://schemas.openxmlformats.org/officeDocument/2006/relationships/image" Target="../media/image158.png"/><Relationship Id="rId7" Type="http://schemas.openxmlformats.org/officeDocument/2006/relationships/image" Target="../media/image149.png"/><Relationship Id="rId12" Type="http://schemas.openxmlformats.org/officeDocument/2006/relationships/hyperlink" Target="http://www.google.com.tr/url?sa=i&amp;source=images&amp;cd=&amp;cad=rja&amp;docid=DWk3keD7FUTORM&amp;tbnid=ItyPJwSMQYHp9M:&amp;ved=0CAgQjRwwAA&amp;url=http://logonoid.com/levis-logo/&amp;ei=tFHJUbazGoPJOaTUgZgI&amp;psig=AFQjCNG3grzeJeIjiKehckUGI9lDVoO1tA&amp;ust=1372234548460644" TargetMode="External"/><Relationship Id="rId17" Type="http://schemas.openxmlformats.org/officeDocument/2006/relationships/image" Target="../media/image155.jpeg"/><Relationship Id="rId2" Type="http://schemas.openxmlformats.org/officeDocument/2006/relationships/notesSlide" Target="../notesSlides/notesSlide27.xml"/><Relationship Id="rId16" Type="http://schemas.openxmlformats.org/officeDocument/2006/relationships/hyperlink" Target="http://www.google.com.tr/url?sa=i&amp;source=images&amp;cd=&amp;cad=rja&amp;docid=eEYZ_ru7K3HwcM&amp;tbnid=piYgpxfwoUsxOM:&amp;ved=0CAUQjRw&amp;url=http://markalartarihi.blogcu.com/boyner-in-tarihcesi/8901812&amp;ei=11LJUZXdOoeP0AW_lYGADw&amp;psig=AFQjCNF9jipNy8o7zVuE_8aBf6oAWpDWEA&amp;ust=1372234822745526" TargetMode="External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11" Type="http://schemas.openxmlformats.org/officeDocument/2006/relationships/image" Target="../media/image152.png"/><Relationship Id="rId5" Type="http://schemas.openxmlformats.org/officeDocument/2006/relationships/hyperlink" Target="http://www.google.com.tr/url?sa=i&amp;rct=j&amp;q=&amp;source=images&amp;cd=&amp;cad=rja&amp;docid=3Ecel1yP5KF7_M&amp;tbnid=v35RRW6lbtLvTM:&amp;ved=0CAUQjRw&amp;url=http://www.globalblue.ru/brands/vakko-wedding/&amp;ei=_k3JUZHoNIi2O6LEgJAK&amp;bvm=bv.48293060,d.ZWU&amp;psig=AFQjCNHxUP_dOIC_ze7mUUPcaHp9QwN3pw&amp;ust=1372233578844853" TargetMode="External"/><Relationship Id="rId15" Type="http://schemas.openxmlformats.org/officeDocument/2006/relationships/image" Target="../media/image154.jpeg"/><Relationship Id="rId10" Type="http://schemas.openxmlformats.org/officeDocument/2006/relationships/image" Target="../media/image151.png"/><Relationship Id="rId19" Type="http://schemas.openxmlformats.org/officeDocument/2006/relationships/image" Target="../media/image156.gif"/><Relationship Id="rId4" Type="http://schemas.openxmlformats.org/officeDocument/2006/relationships/image" Target="../media/image147.png"/><Relationship Id="rId9" Type="http://schemas.openxmlformats.org/officeDocument/2006/relationships/hyperlink" Target="http://www.google.com.tr/url?sa=i&amp;source=images&amp;cd=&amp;cad=rja&amp;docid=G-Q-wZqhe-vFbM&amp;tbnid=mUOkaKZL5Tx_XM:&amp;ved=0CAgQjRwwAA&amp;url=http://www.iskurun.com/gratis-subeleri-ve-adresleri.html&amp;ei=pVDJUd76MYeFOPvzgIAK&amp;psig=AFQjCNGGKRHdV68hKaOoHpLM0YHDwBvn7g&amp;ust=1372234277846432" TargetMode="External"/><Relationship Id="rId14" Type="http://schemas.openxmlformats.org/officeDocument/2006/relationships/hyperlink" Target="http://www.google.com.tr/url?sa=i&amp;source=images&amp;cd=&amp;cad=rja&amp;docid=0QC2UcrS5uVKZM&amp;tbnid=MAb_RE7LleEVaM:&amp;ved=0CAgQjRwwAA&amp;url=http://ybk.org.tr/sponsorlar/&amp;ei=AlLJUYPqOYPZPN3DgYAI&amp;psig=AFQjCNHsuB4iEbe9nmXRTY9WgGWroP1gfQ&amp;ust=1372234626978596" TargetMode="External"/><Relationship Id="rId22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hyperlink" Target="http://www.google.com.tr/url?sa=i&amp;source=images&amp;cd=&amp;cad=rja&amp;docid=vpOZgUECPUVaVM&amp;tbnid=ndO8_iNhMRcyWM:&amp;ved=0CAgQjRwwAA&amp;url=http://www.vsmagazin.com/2012/10/koctas-ic-mekan-tasarim-yarismasi-devam-ediyor/&amp;ei=R9XmUfaoPIfbsgbnlYD4Cw&amp;psig=AFQjCNHMSnhsdW6X0QO5ukWEa33DU8ml7A&amp;ust=1374168776040793" TargetMode="External"/><Relationship Id="rId18" Type="http://schemas.openxmlformats.org/officeDocument/2006/relationships/image" Target="../media/image171.jpeg"/><Relationship Id="rId3" Type="http://schemas.openxmlformats.org/officeDocument/2006/relationships/image" Target="../media/image1.jpeg"/><Relationship Id="rId7" Type="http://schemas.openxmlformats.org/officeDocument/2006/relationships/image" Target="../media/image162.jpeg"/><Relationship Id="rId12" Type="http://schemas.openxmlformats.org/officeDocument/2006/relationships/image" Target="../media/image167.jpe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69.jpe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oguspowercenter.com.tr/images/kurumsallar/DPC_LOGO.zip" TargetMode="External"/><Relationship Id="rId11" Type="http://schemas.openxmlformats.org/officeDocument/2006/relationships/image" Target="../media/image166.png"/><Relationship Id="rId5" Type="http://schemas.openxmlformats.org/officeDocument/2006/relationships/image" Target="../media/image161.jpeg"/><Relationship Id="rId15" Type="http://schemas.openxmlformats.org/officeDocument/2006/relationships/hyperlink" Target="http://www.google.com.tr/url?sa=i&amp;source=images&amp;cd=&amp;cad=rja&amp;docid=PAtuVYrYYTO4tM&amp;tbnid=hriQ8Jp4w0pOeM:&amp;ved=0CAgQjRwwAA&amp;url=http://www.nuveforum.net/1401-sirket-haberleri/216345-baumax-2019-a-kadar-euro-yatirim-yapacak/&amp;ei=rNXmUd7vFsjFtQb-34CIAQ&amp;psig=AFQjCNGSzlBV5CYnNjZ_ppThFzm0OGmbBw&amp;ust=1374168876443336" TargetMode="External"/><Relationship Id="rId10" Type="http://schemas.openxmlformats.org/officeDocument/2006/relationships/image" Target="../media/image165.jpeg"/><Relationship Id="rId19" Type="http://schemas.openxmlformats.org/officeDocument/2006/relationships/image" Target="../media/image172.png"/><Relationship Id="rId4" Type="http://schemas.openxmlformats.org/officeDocument/2006/relationships/image" Target="../media/image160.png"/><Relationship Id="rId9" Type="http://schemas.openxmlformats.org/officeDocument/2006/relationships/image" Target="../media/image164.png"/><Relationship Id="rId14" Type="http://schemas.openxmlformats.org/officeDocument/2006/relationships/image" Target="../media/image16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hyperlink" Target="http://www.google.com.tr/url?sa=i&amp;rct=j&amp;q=rezan+has+m%C3%BCzesi+logo&amp;source=images&amp;cd=&amp;cad=rja&amp;docid=pjeE9Q8tIugOBM&amp;tbnid=xeVQ3pfcldSWMM:&amp;ved=0CAUQjRw&amp;url=http://www.etkinlik.com.tr/rezan-has-muzesi&amp;ei=xdbmUeGABcjEtAaW5YDQCA&amp;bvm=bv.49405654,d.Yms&amp;psig=AFQjCNGcgOkLazD88-Ka1ygkSLdfu_-BaA&amp;ust=1374169145489875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177.png"/><Relationship Id="rId12" Type="http://schemas.openxmlformats.org/officeDocument/2006/relationships/image" Target="../media/image180.png"/><Relationship Id="rId17" Type="http://schemas.openxmlformats.org/officeDocument/2006/relationships/image" Target="../media/image184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hyperlink" Target="http://www.google.com.tr/url?sa=i&amp;source=images&amp;cd=&amp;cad=rja&amp;docid=NjiovTOXP4eTlM&amp;tbnid=-vIncu4SyEf61M:&amp;ved=0CAgQjRwwAA&amp;url=http://www.muzayededunyasi.com/2012/06/artium-sanat-evi.html&amp;ei=ZNbmUfOfEsOctAbz9oGwBA&amp;psig=AFQjCNGU8aBxUI_-84R5Zrn3ff_Cm-wvaQ&amp;ust=1374169060344031" TargetMode="External"/><Relationship Id="rId5" Type="http://schemas.openxmlformats.org/officeDocument/2006/relationships/image" Target="../media/image175.png"/><Relationship Id="rId15" Type="http://schemas.openxmlformats.org/officeDocument/2006/relationships/image" Target="../media/image182.png"/><Relationship Id="rId10" Type="http://schemas.openxmlformats.org/officeDocument/2006/relationships/image" Target="../media/image179.jpeg"/><Relationship Id="rId4" Type="http://schemas.openxmlformats.org/officeDocument/2006/relationships/image" Target="../media/image174.jpeg"/><Relationship Id="rId9" Type="http://schemas.openxmlformats.org/officeDocument/2006/relationships/hyperlink" Target="http://www.google.com.tr/url?sa=i&amp;source=images&amp;cd=&amp;cad=rja&amp;docid=PRr0fvL5yejzdM&amp;tbnid=XEqui9R17UDK9M:&amp;ved=0CAgQjRwwAA&amp;url=http://www.iksvpress.com/www.iksvpress.com/fransizdevletnisani/&amp;ei=-rvmUe3jKMPaswbT3oDYAw&amp;psig=AFQjCNHREdo9TdlhjU1nZg93uAvQpot_pQ&amp;ust=1374162298721511" TargetMode="External"/><Relationship Id="rId14" Type="http://schemas.openxmlformats.org/officeDocument/2006/relationships/image" Target="../media/image18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tr/url?sa=i&amp;source=images&amp;cd=&amp;cad=rja&amp;docid=CG4MUgQqs7GypM&amp;tbnid=yX29Cxrd5nOJ2M:&amp;ved=0CAgQjRwwAA&amp;url=http://www.istanbul-city.fr/istanbul-pratique/aeroport-sabiha-gokcen-istanbul/&amp;ei=GsDmUYarJ83EtAbqsYGoAQ&amp;psig=AFQjCNHFbsXS2Fv89vh-J8oTsWc3h5lRFQ&amp;ust=1374163354706463" TargetMode="External"/><Relationship Id="rId13" Type="http://schemas.openxmlformats.org/officeDocument/2006/relationships/hyperlink" Target="http://www.google.com.tr/url?sa=i&amp;source=images&amp;cd=&amp;cad=rja&amp;docid=4LbmHtQPo6pwDM&amp;tbnid=W8LMUkTbmohIwM:&amp;ved=0CAgQjRwwAA&amp;url=http://www.ldncard.com/travel/flights-airports-transfers/heathrow-airport-coach-transfer&amp;ei=rMXmUa_gPMjWsgbAk4CoAg&amp;psig=AFQjCNEClyacvOM_oL55W5gp3DvZQzKbvA&amp;ust=1374164781056707" TargetMode="External"/><Relationship Id="rId18" Type="http://schemas.openxmlformats.org/officeDocument/2006/relationships/hyperlink" Target="http://www.google.com.tr/url?sa=i&amp;source=images&amp;cd=&amp;cad=rja&amp;docid=BvAHSyaVxsrg5M&amp;tbnid=lkRNwWDKeibAaM:&amp;ved=0CAgQjRwwAA&amp;url=http://www.idtm.com.tr/basinmerkezilogo.asp&amp;ei=B9zmUaGeJpHjtQbEpYHYDA&amp;psig=AFQjCNEYA7MXHK89k2GCKGYMnB2Q-ayPGA&amp;ust=1374170503678608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186.jpeg"/><Relationship Id="rId12" Type="http://schemas.openxmlformats.org/officeDocument/2006/relationships/image" Target="../media/image105.jpeg"/><Relationship Id="rId17" Type="http://schemas.openxmlformats.org/officeDocument/2006/relationships/image" Target="../media/image191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90.gif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tr/url?sa=i&amp;rct=j&amp;q=&amp;source=images&amp;cd=&amp;cad=rja&amp;docid=g1FWQrykZNcMYM&amp;tbnid=Fs5rN5PrEtD9wM:&amp;ved=0CAUQjRw&amp;url=http://www.scmholding.com/en/media-centre/library/logos/60/&amp;ei=0m7JUYLmC-fG0QXRxICgBA&amp;bvm=bv.48293060,d.ZWU&amp;psig=AFQjCNGl-BCNHwfQRxdj2Zh16LhAhgvokw&amp;ust=1372241981894982" TargetMode="External"/><Relationship Id="rId11" Type="http://schemas.openxmlformats.org/officeDocument/2006/relationships/image" Target="../media/image188.png"/><Relationship Id="rId5" Type="http://schemas.openxmlformats.org/officeDocument/2006/relationships/image" Target="../media/image185.jpeg"/><Relationship Id="rId15" Type="http://schemas.openxmlformats.org/officeDocument/2006/relationships/hyperlink" Target="http://www.google.com.tr/url?sa=i&amp;rct=j&amp;q=tav%20istanbul%20airport%20logo&amp;source=images&amp;cd=&amp;cad=rja&amp;docid=fd9i9yEFASA-DM&amp;tbnid=5g0z21R7N_G3XM:&amp;ved=0CAUQjRw&amp;url=https://en.wikipedia.org/wiki/Istanbul_Atat%C3%BCrk_Airport&amp;ei=Q9nmUdrlD8nxtQbI_oCACQ&amp;bvm=bv.49405654,d.Yms&amp;psig=AFQjCNGfvDESMqAUhmcXvM9J21A8CYufBw&amp;ust=1374169772975428" TargetMode="External"/><Relationship Id="rId10" Type="http://schemas.openxmlformats.org/officeDocument/2006/relationships/hyperlink" Target="http://www.google.com.tr/url?sa=i&amp;rct=j&amp;q=pristina%20international%20airport%20logo&amp;source=images&amp;cd=&amp;cad=rja&amp;docid=vAq-1ZZNz-FacM&amp;tbnid=bJhfzl-VcdAcEM:&amp;ved=0CAUQjRw&amp;url=https://en.wikipedia.org/wiki/File:Prishtina_International_Airport_Adem_Jashari.png&amp;ei=nsDmUbz0N8qFtAbyqoGoDQ&amp;bvm=bv.49405654,d.Yms&amp;psig=AFQjCNF0iegxep9RT59wMwWk9SZJboihVQ&amp;ust=1374163479166778" TargetMode="External"/><Relationship Id="rId19" Type="http://schemas.openxmlformats.org/officeDocument/2006/relationships/image" Target="../media/image192.jpeg"/><Relationship Id="rId4" Type="http://schemas.openxmlformats.org/officeDocument/2006/relationships/hyperlink" Target="http://www.google.com.tr/url?sa=i&amp;source=images&amp;cd=&amp;cad=rja&amp;docid=NPxXIu-7kdocvM&amp;tbnid=--7-dL3tEFGpJM:&amp;ved=0CAgQjRwwAA&amp;url=http://thermoproff.com/gp/bursa-yapi-fuari/&amp;ei=iG7JUe25Jca0O8nbgfgK&amp;psig=AFQjCNGZEfQSxMts5WQ3WAGukXTNI7ctGw&amp;ust=1372241928647026" TargetMode="External"/><Relationship Id="rId9" Type="http://schemas.openxmlformats.org/officeDocument/2006/relationships/image" Target="../media/image187.jpeg"/><Relationship Id="rId14" Type="http://schemas.openxmlformats.org/officeDocument/2006/relationships/image" Target="../media/image1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emf"/><Relationship Id="rId4" Type="http://schemas.openxmlformats.org/officeDocument/2006/relationships/image" Target="../media/image19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9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7.emf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aeaydinlatma.com.tr/" TargetMode="External"/><Relationship Id="rId4" Type="http://schemas.openxmlformats.org/officeDocument/2006/relationships/hyperlink" Target="mailto:aydexport@eae.com.t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685800" y="1524000"/>
            <a:ext cx="114081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ENGINEERING THE LIGHT</a:t>
            </a:r>
            <a:endParaRPr lang="tr-TR" sz="20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1600" b="1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Energy Saving Solutions</a:t>
            </a:r>
            <a:endParaRPr lang="tr-TR" sz="1400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1</a:t>
            </a:fld>
            <a:endParaRPr lang="tr-TR"/>
          </a:p>
        </p:txBody>
      </p:sp>
      <p:cxnSp>
        <p:nvCxnSpPr>
          <p:cNvPr id="7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9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Metin kutusu 11"/>
          <p:cNvSpPr txBox="1"/>
          <p:nvPr/>
        </p:nvSpPr>
        <p:spPr>
          <a:xfrm>
            <a:off x="738862" y="493802"/>
            <a:ext cx="2461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EAE </a:t>
            </a:r>
            <a:r>
              <a:rPr 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Lighting</a:t>
            </a:r>
            <a:endParaRPr 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564" y="2430224"/>
            <a:ext cx="9795163" cy="36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5 Dikdörtgen"/>
          <p:cNvSpPr>
            <a:spLocks noChangeArrowheads="1"/>
          </p:cNvSpPr>
          <p:nvPr/>
        </p:nvSpPr>
        <p:spPr bwMode="auto">
          <a:xfrm>
            <a:off x="3352800" y="1642872"/>
            <a:ext cx="5410200" cy="40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307" tIns="31154" rIns="62307" bIns="31154">
            <a:spAutoFit/>
          </a:bodyPr>
          <a:lstStyle/>
          <a:p>
            <a:pPr eaLnBrk="1" hangingPunct="1"/>
            <a:r>
              <a:rPr lang="tr-T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LIGHTING LUMINAIRES</a:t>
            </a:r>
            <a:endParaRPr lang="tr-TR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sz="1600" i="1" dirty="0" smtClean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tr-TR" sz="1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Luminaire design</a:t>
            </a:r>
            <a:endParaRPr lang="tr-TR" sz="1600" i="1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tr-TR" sz="1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Professional </a:t>
            </a:r>
            <a:r>
              <a:rPr lang="tr-TR" sz="1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lighting</a:t>
            </a:r>
            <a:r>
              <a:rPr lang="tr-TR" sz="1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design and projects&amp;quotes</a:t>
            </a: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tr-TR" sz="1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Lighting calculations according </a:t>
            </a:r>
            <a:r>
              <a:rPr lang="tr-TR" sz="1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tr-TR" sz="1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rules of LEED &amp; BREAM</a:t>
            </a:r>
          </a:p>
          <a:p>
            <a:pPr eaLnBrk="1" hangingPunct="1"/>
            <a:r>
              <a:rPr lang="tr-TR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</a:p>
          <a:p>
            <a:pPr eaLnBrk="1" hangingPunct="1"/>
            <a:endParaRPr lang="tr-TR" sz="1600" i="1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tr-T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KNX AUTOMATION SYSTEMS</a:t>
            </a:r>
            <a:endParaRPr lang="tr-TR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sz="1600" b="1" i="1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tr-TR" sz="1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Free</a:t>
            </a:r>
            <a:r>
              <a:rPr lang="tr-TR" sz="1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</a:t>
            </a:r>
            <a:r>
              <a:rPr lang="tr-TR" sz="1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services</a:t>
            </a: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tr-TR" sz="1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Supervision</a:t>
            </a:r>
            <a:r>
              <a:rPr lang="tr-TR" sz="1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tr-TR" sz="1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activation</a:t>
            </a:r>
            <a:r>
              <a:rPr lang="tr-TR" sz="1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services</a:t>
            </a:r>
            <a:endParaRPr lang="tr-TR" sz="1600" i="1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sz="1600" i="1" dirty="0" smtClean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sz="1600" i="1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tr-T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DL - DALI LIGHTING BUSBAR APPLICATIONS</a:t>
            </a:r>
            <a:endParaRPr lang="tr-TR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sz="1600" b="1" i="1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tr-TR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Free</a:t>
            </a:r>
            <a:r>
              <a:rPr lang="tr-TR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6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</a:t>
            </a:r>
            <a:r>
              <a:rPr lang="tr-TR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services</a:t>
            </a:r>
          </a:p>
        </p:txBody>
      </p:sp>
      <p:pic>
        <p:nvPicPr>
          <p:cNvPr id="12" name="Picture 13" descr="https://encrypted-tbn3.gstatic.com/images?q=tbn:ANd9GcQn8tjp0ONj0mWsqFCoaFFDsatlUpQxlNgH64zpst5xo2Jh_JPvs3LNCkw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0578"/>
            <a:ext cx="1488895" cy="153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57407"/>
            <a:ext cx="2363272" cy="2697471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10</a:t>
            </a:fld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50" y="1127214"/>
            <a:ext cx="3219450" cy="500062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750194" y="463800"/>
            <a:ext cx="2747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DIALux</a:t>
            </a:r>
            <a:r>
              <a:rPr 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Partner</a:t>
            </a:r>
          </a:p>
        </p:txBody>
      </p: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9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ikdörtgen 1"/>
          <p:cNvSpPr>
            <a:spLocks noChangeArrowheads="1"/>
          </p:cNvSpPr>
          <p:nvPr/>
        </p:nvSpPr>
        <p:spPr bwMode="auto">
          <a:xfrm>
            <a:off x="858000" y="1822848"/>
            <a:ext cx="4476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1680" dirty="0">
              <a:cs typeface="Arial" charset="0"/>
            </a:endParaRPr>
          </a:p>
          <a:p>
            <a:r>
              <a:rPr lang="en-US" sz="1680" dirty="0" smtClean="0">
                <a:cs typeface="Arial" charset="0"/>
              </a:rPr>
              <a:t>Engineers</a:t>
            </a:r>
            <a:r>
              <a:rPr lang="tr-TR" sz="1680" dirty="0" smtClean="0">
                <a:cs typeface="Arial" charset="0"/>
              </a:rPr>
              <a:t>, </a:t>
            </a:r>
            <a:r>
              <a:rPr lang="tr-TR" sz="1680" dirty="0">
                <a:cs typeface="Arial" charset="0"/>
              </a:rPr>
              <a:t>A</a:t>
            </a:r>
            <a:r>
              <a:rPr lang="en-US" sz="1680" dirty="0" err="1">
                <a:cs typeface="Arial" charset="0"/>
              </a:rPr>
              <a:t>rchitect</a:t>
            </a:r>
            <a:r>
              <a:rPr lang="tr-TR" sz="1680" dirty="0">
                <a:cs typeface="Arial" charset="0"/>
              </a:rPr>
              <a:t>s </a:t>
            </a:r>
            <a:r>
              <a:rPr lang="tr-TR" sz="1680" dirty="0" err="1">
                <a:cs typeface="Arial" charset="0"/>
              </a:rPr>
              <a:t>and</a:t>
            </a:r>
            <a:r>
              <a:rPr lang="tr-TR" sz="1680" dirty="0">
                <a:cs typeface="Arial" charset="0"/>
              </a:rPr>
              <a:t> </a:t>
            </a:r>
            <a:r>
              <a:rPr lang="tr-TR" sz="1680" dirty="0" err="1">
                <a:cs typeface="Arial" charset="0"/>
              </a:rPr>
              <a:t>Technicians</a:t>
            </a:r>
            <a:r>
              <a:rPr lang="tr-TR" sz="1680" dirty="0">
                <a:cs typeface="Arial" charset="0"/>
              </a:rPr>
              <a:t> </a:t>
            </a:r>
            <a:r>
              <a:rPr lang="tr-TR" sz="1680" dirty="0" err="1" smtClean="0">
                <a:cs typeface="Arial" charset="0"/>
              </a:rPr>
              <a:t>are</a:t>
            </a:r>
            <a:r>
              <a:rPr lang="tr-TR" sz="1680" dirty="0" smtClean="0">
                <a:cs typeface="Arial" charset="0"/>
              </a:rPr>
              <a:t> </a:t>
            </a:r>
            <a:r>
              <a:rPr lang="tr-TR" sz="1680" dirty="0" err="1" smtClean="0">
                <a:cs typeface="Arial" charset="0"/>
              </a:rPr>
              <a:t>studying</a:t>
            </a:r>
            <a:r>
              <a:rPr lang="tr-TR" sz="1680" dirty="0" smtClean="0">
                <a:cs typeface="Arial" charset="0"/>
              </a:rPr>
              <a:t> </a:t>
            </a:r>
            <a:r>
              <a:rPr lang="en-US" sz="1680" dirty="0" smtClean="0">
                <a:cs typeface="Arial" charset="0"/>
              </a:rPr>
              <a:t>lighting design</a:t>
            </a:r>
            <a:r>
              <a:rPr lang="tr-TR" sz="1680" dirty="0" smtClean="0">
                <a:cs typeface="Arial" charset="0"/>
              </a:rPr>
              <a:t>s, </a:t>
            </a:r>
            <a:r>
              <a:rPr lang="tr-TR" sz="1680" dirty="0" err="1" smtClean="0">
                <a:cs typeface="Arial" charset="0"/>
              </a:rPr>
              <a:t>calculation</a:t>
            </a:r>
            <a:r>
              <a:rPr lang="tr-TR" sz="1680" dirty="0" smtClean="0">
                <a:cs typeface="Arial" charset="0"/>
              </a:rPr>
              <a:t> </a:t>
            </a:r>
            <a:r>
              <a:rPr lang="tr-TR" sz="1680" dirty="0" err="1" smtClean="0">
                <a:cs typeface="Arial" charset="0"/>
              </a:rPr>
              <a:t>and</a:t>
            </a:r>
            <a:r>
              <a:rPr lang="tr-TR" sz="1680" dirty="0" smtClean="0">
                <a:cs typeface="Arial" charset="0"/>
              </a:rPr>
              <a:t> </a:t>
            </a:r>
            <a:r>
              <a:rPr lang="tr-TR" sz="1680" dirty="0" err="1" smtClean="0">
                <a:cs typeface="Arial" charset="0"/>
              </a:rPr>
              <a:t>payback</a:t>
            </a:r>
            <a:r>
              <a:rPr lang="tr-TR" sz="1680" dirty="0" smtClean="0">
                <a:cs typeface="Arial" charset="0"/>
              </a:rPr>
              <a:t> time of </a:t>
            </a:r>
            <a:r>
              <a:rPr lang="tr-TR" sz="1680" dirty="0" err="1" smtClean="0">
                <a:cs typeface="Arial" charset="0"/>
              </a:rPr>
              <a:t>the</a:t>
            </a:r>
            <a:r>
              <a:rPr lang="tr-TR" sz="1680" dirty="0" smtClean="0">
                <a:cs typeface="Arial" charset="0"/>
              </a:rPr>
              <a:t> </a:t>
            </a:r>
            <a:r>
              <a:rPr lang="tr-TR" sz="1680" dirty="0" err="1" smtClean="0">
                <a:cs typeface="Arial" charset="0"/>
              </a:rPr>
              <a:t>solution</a:t>
            </a:r>
            <a:r>
              <a:rPr lang="tr-TR" sz="1680" dirty="0" smtClean="0">
                <a:cs typeface="Arial" charset="0"/>
              </a:rPr>
              <a:t>. </a:t>
            </a:r>
            <a:endParaRPr lang="tr-TR" sz="1680" dirty="0">
              <a:cs typeface="Arial" charset="0"/>
            </a:endParaRPr>
          </a:p>
          <a:p>
            <a:r>
              <a:rPr lang="tr-TR" sz="1680" dirty="0" smtClean="0">
                <a:cs typeface="Arial" charset="0"/>
              </a:rPr>
              <a:t>       </a:t>
            </a:r>
            <a:endParaRPr lang="tr-TR" sz="1680" dirty="0">
              <a:cs typeface="Arial" charset="0"/>
            </a:endParaRPr>
          </a:p>
          <a:p>
            <a:r>
              <a:rPr lang="tr-TR" sz="1680" dirty="0" smtClean="0">
                <a:cs typeface="Arial" charset="0"/>
              </a:rPr>
              <a:t>          18 </a:t>
            </a:r>
            <a:r>
              <a:rPr lang="tr-TR" sz="1680" dirty="0" err="1" smtClean="0">
                <a:cs typeface="Arial" charset="0"/>
              </a:rPr>
              <a:t>people</a:t>
            </a:r>
            <a:endParaRPr lang="tr-TR" sz="1680" dirty="0" smtClean="0">
              <a:cs typeface="Arial" charset="0"/>
            </a:endParaRPr>
          </a:p>
          <a:p>
            <a:endParaRPr lang="tr-TR" sz="1680" dirty="0" smtClean="0">
              <a:cs typeface="Arial" charset="0"/>
            </a:endParaRPr>
          </a:p>
          <a:p>
            <a:r>
              <a:rPr lang="tr-TR" sz="1680" dirty="0">
                <a:cs typeface="Arial" charset="0"/>
              </a:rPr>
              <a:t> </a:t>
            </a:r>
            <a:r>
              <a:rPr lang="tr-TR" sz="1680" dirty="0" smtClean="0">
                <a:cs typeface="Arial" charset="0"/>
              </a:rPr>
              <a:t>          600 </a:t>
            </a:r>
            <a:r>
              <a:rPr lang="tr-TR" sz="1680" dirty="0" err="1" smtClean="0">
                <a:cs typeface="Arial" charset="0"/>
              </a:rPr>
              <a:t>Projects</a:t>
            </a:r>
            <a:r>
              <a:rPr lang="tr-TR" sz="1680" dirty="0" smtClean="0">
                <a:cs typeface="Arial" charset="0"/>
              </a:rPr>
              <a:t> </a:t>
            </a:r>
            <a:r>
              <a:rPr lang="tr-TR" sz="1680" dirty="0" err="1" smtClean="0">
                <a:cs typeface="Arial" charset="0"/>
              </a:rPr>
              <a:t>each</a:t>
            </a:r>
            <a:r>
              <a:rPr lang="tr-TR" sz="1680" dirty="0" smtClean="0">
                <a:cs typeface="Arial" charset="0"/>
              </a:rPr>
              <a:t> </a:t>
            </a:r>
            <a:r>
              <a:rPr lang="tr-TR" sz="1680" dirty="0" err="1" smtClean="0">
                <a:cs typeface="Arial" charset="0"/>
              </a:rPr>
              <a:t>month</a:t>
            </a:r>
            <a:r>
              <a:rPr lang="tr-TR" sz="1680" dirty="0" smtClean="0">
                <a:cs typeface="Arial" charset="0"/>
              </a:rPr>
              <a:t> </a:t>
            </a:r>
          </a:p>
          <a:p>
            <a:endParaRPr lang="tr-TR" sz="1680" dirty="0">
              <a:cs typeface="Arial" charset="0"/>
            </a:endParaRPr>
          </a:p>
          <a:p>
            <a:r>
              <a:rPr lang="tr-TR" sz="1680" dirty="0" smtClean="0">
                <a:cs typeface="Arial" charset="0"/>
              </a:rPr>
              <a:t>           </a:t>
            </a:r>
            <a:r>
              <a:rPr lang="tr-TR" sz="1680" dirty="0" err="1" smtClean="0">
                <a:cs typeface="Arial" charset="0"/>
              </a:rPr>
              <a:t>Free</a:t>
            </a:r>
            <a:r>
              <a:rPr lang="tr-TR" sz="1680" dirty="0" smtClean="0">
                <a:cs typeface="Arial" charset="0"/>
              </a:rPr>
              <a:t> </a:t>
            </a:r>
            <a:r>
              <a:rPr lang="tr-TR" sz="1680" dirty="0" err="1" smtClean="0">
                <a:cs typeface="Arial" charset="0"/>
              </a:rPr>
              <a:t>project</a:t>
            </a:r>
            <a:r>
              <a:rPr lang="tr-TR" sz="1680" dirty="0" smtClean="0">
                <a:cs typeface="Arial" charset="0"/>
              </a:rPr>
              <a:t> </a:t>
            </a:r>
            <a:r>
              <a:rPr lang="tr-TR" sz="1680" dirty="0" err="1" smtClean="0">
                <a:cs typeface="Arial" charset="0"/>
              </a:rPr>
              <a:t>services</a:t>
            </a:r>
            <a:endParaRPr lang="tr-TR" sz="1680" dirty="0">
              <a:cs typeface="Arial" charset="0"/>
            </a:endParaRPr>
          </a:p>
          <a:p>
            <a:endParaRPr lang="tr-TR" sz="1680" dirty="0">
              <a:cs typeface="Arial" charset="0"/>
            </a:endParaRPr>
          </a:p>
          <a:p>
            <a:endParaRPr lang="tr-TR" sz="1680" dirty="0">
              <a:cs typeface="Arial" charset="0"/>
            </a:endParaRPr>
          </a:p>
          <a:p>
            <a:endParaRPr lang="en-US" sz="1680" dirty="0">
              <a:cs typeface="Arial" charset="0"/>
            </a:endParaRPr>
          </a:p>
          <a:p>
            <a:endParaRPr lang="tr-TR" sz="1680" dirty="0">
              <a:cs typeface="Arial" charset="0"/>
            </a:endParaRPr>
          </a:p>
          <a:p>
            <a:endParaRPr lang="tr-TR" sz="1680" dirty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576" y="1925434"/>
            <a:ext cx="4572000" cy="443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73440" y="6356352"/>
            <a:ext cx="256032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11</a:t>
            </a:fld>
            <a:endParaRPr lang="en-US"/>
          </a:p>
        </p:txBody>
      </p:sp>
      <p:cxnSp>
        <p:nvCxnSpPr>
          <p:cNvPr id="10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Resi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46" y="3702268"/>
            <a:ext cx="359054" cy="20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Resi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46" y="3222734"/>
            <a:ext cx="359054" cy="20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Resi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00" y="4241471"/>
            <a:ext cx="359054" cy="20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Metin kutusu 21"/>
          <p:cNvSpPr txBox="1"/>
          <p:nvPr/>
        </p:nvSpPr>
        <p:spPr>
          <a:xfrm>
            <a:off x="750194" y="463800"/>
            <a:ext cx="35566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</a:t>
            </a:r>
            <a:r>
              <a:rPr lang="tr-T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</a:t>
            </a:r>
            <a:endParaRPr 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ikdörtgen 1"/>
          <p:cNvSpPr>
            <a:spLocks noChangeArrowheads="1"/>
          </p:cNvSpPr>
          <p:nvPr/>
        </p:nvSpPr>
        <p:spPr bwMode="auto">
          <a:xfrm>
            <a:off x="784993" y="1288675"/>
            <a:ext cx="5698350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1680" dirty="0"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cs typeface="Arial" charset="0"/>
              </a:rPr>
              <a:t>Industrial </a:t>
            </a:r>
            <a:r>
              <a:rPr lang="en-US" sz="1600" dirty="0">
                <a:cs typeface="Arial" charset="0"/>
              </a:rPr>
              <a:t>and Architectural </a:t>
            </a:r>
            <a:r>
              <a:rPr lang="tr-TR" sz="1600" dirty="0" err="1">
                <a:cs typeface="Arial" charset="0"/>
              </a:rPr>
              <a:t>In</a:t>
            </a:r>
            <a:r>
              <a:rPr lang="en-US" sz="1600" dirty="0" err="1">
                <a:cs typeface="Arial" charset="0"/>
              </a:rPr>
              <a:t>terior</a:t>
            </a:r>
            <a:r>
              <a:rPr lang="en-US" sz="1600" dirty="0">
                <a:cs typeface="Arial" charset="0"/>
              </a:rPr>
              <a:t> </a:t>
            </a:r>
            <a:r>
              <a:rPr lang="tr-TR" sz="1600" dirty="0">
                <a:cs typeface="Arial" charset="0"/>
              </a:rPr>
              <a:t>L</a:t>
            </a:r>
            <a:r>
              <a:rPr lang="en-US" sz="1600" dirty="0" err="1">
                <a:cs typeface="Arial" charset="0"/>
              </a:rPr>
              <a:t>ighting</a:t>
            </a:r>
            <a:endParaRPr lang="tr-TR" sz="1600" dirty="0"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 err="1" smtClean="0">
                <a:cs typeface="Arial" charset="0"/>
              </a:rPr>
              <a:t>Outdoor</a:t>
            </a:r>
            <a:r>
              <a:rPr lang="tr-TR" sz="1600" dirty="0" smtClean="0">
                <a:cs typeface="Arial" charset="0"/>
              </a:rPr>
              <a:t> </a:t>
            </a:r>
            <a:r>
              <a:rPr lang="tr-TR" sz="1600" dirty="0" err="1">
                <a:cs typeface="Arial" charset="0"/>
              </a:rPr>
              <a:t>Lighting</a:t>
            </a:r>
            <a:endParaRPr lang="tr-TR" sz="1600" dirty="0"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 smtClean="0">
                <a:cs typeface="Arial" charset="0"/>
              </a:rPr>
              <a:t>Sports </a:t>
            </a:r>
            <a:r>
              <a:rPr lang="tr-TR" sz="1600" dirty="0" err="1">
                <a:cs typeface="Arial" charset="0"/>
              </a:rPr>
              <a:t>Field</a:t>
            </a:r>
            <a:r>
              <a:rPr lang="tr-TR" sz="1600" dirty="0">
                <a:cs typeface="Arial" charset="0"/>
              </a:rPr>
              <a:t> </a:t>
            </a:r>
            <a:r>
              <a:rPr lang="tr-TR" sz="1600" dirty="0" err="1">
                <a:cs typeface="Arial" charset="0"/>
              </a:rPr>
              <a:t>Lighting</a:t>
            </a:r>
            <a:endParaRPr lang="tr-TR" sz="1600" dirty="0"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 smtClean="0">
                <a:cs typeface="Arial" charset="0"/>
              </a:rPr>
              <a:t>Street </a:t>
            </a:r>
            <a:r>
              <a:rPr lang="tr-TR" sz="1600" dirty="0" err="1">
                <a:cs typeface="Arial" charset="0"/>
              </a:rPr>
              <a:t>Lighting</a:t>
            </a:r>
            <a:endParaRPr lang="tr-TR" sz="1600" dirty="0"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 err="1" smtClean="0">
                <a:cs typeface="Arial" charset="0"/>
              </a:rPr>
              <a:t>Tunnel</a:t>
            </a:r>
            <a:r>
              <a:rPr lang="tr-TR" sz="1600" dirty="0" smtClean="0">
                <a:cs typeface="Arial" charset="0"/>
              </a:rPr>
              <a:t> </a:t>
            </a:r>
            <a:r>
              <a:rPr lang="tr-TR" sz="1600" dirty="0" err="1">
                <a:cs typeface="Arial" charset="0"/>
              </a:rPr>
              <a:t>Lighting</a:t>
            </a:r>
            <a:endParaRPr lang="tr-TR" sz="1600" dirty="0"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 smtClean="0">
                <a:cs typeface="Arial" charset="0"/>
              </a:rPr>
              <a:t>Automotive </a:t>
            </a:r>
            <a:r>
              <a:rPr lang="tr-TR" sz="1600" dirty="0" err="1" smtClean="0">
                <a:cs typeface="Arial" charset="0"/>
              </a:rPr>
              <a:t>Lighting</a:t>
            </a:r>
            <a:endParaRPr lang="tr-TR" sz="1600" dirty="0"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 smtClean="0">
                <a:cs typeface="Arial" charset="0"/>
              </a:rPr>
              <a:t>Port </a:t>
            </a:r>
            <a:r>
              <a:rPr lang="tr-TR" sz="1600" dirty="0" err="1" smtClean="0">
                <a:cs typeface="Arial" charset="0"/>
              </a:rPr>
              <a:t>Lighting</a:t>
            </a:r>
            <a:endParaRPr lang="tr-TR" sz="1600" dirty="0"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 err="1" smtClean="0">
                <a:cs typeface="Arial" charset="0"/>
              </a:rPr>
              <a:t>Automation</a:t>
            </a:r>
            <a:r>
              <a:rPr lang="tr-TR" sz="1600" dirty="0" smtClean="0">
                <a:cs typeface="Arial" charset="0"/>
              </a:rPr>
              <a:t> </a:t>
            </a:r>
            <a:r>
              <a:rPr lang="tr-TR" sz="1600" dirty="0" err="1">
                <a:cs typeface="Arial" charset="0"/>
              </a:rPr>
              <a:t>S</a:t>
            </a:r>
            <a:r>
              <a:rPr lang="tr-TR" sz="1600" dirty="0" err="1" smtClean="0">
                <a:cs typeface="Arial" charset="0"/>
              </a:rPr>
              <a:t>ystems</a:t>
            </a:r>
            <a:r>
              <a:rPr lang="tr-TR" sz="1600" dirty="0">
                <a:cs typeface="Arial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600" dirty="0" err="1" smtClean="0">
                <a:cs typeface="Arial" charset="0"/>
              </a:rPr>
              <a:t>Facade</a:t>
            </a:r>
            <a:r>
              <a:rPr lang="tr-TR" sz="1600" dirty="0" smtClean="0">
                <a:cs typeface="Arial" charset="0"/>
              </a:rPr>
              <a:t> </a:t>
            </a:r>
            <a:r>
              <a:rPr lang="tr-TR" sz="1600" dirty="0" err="1">
                <a:cs typeface="Arial" charset="0"/>
              </a:rPr>
              <a:t>Lighting</a:t>
            </a:r>
            <a:endParaRPr lang="tr-TR" sz="1600" dirty="0">
              <a:cs typeface="Arial" charset="0"/>
            </a:endParaRPr>
          </a:p>
          <a:p>
            <a:endParaRPr lang="tr-TR" sz="1920" dirty="0">
              <a:cs typeface="Arial" charset="0"/>
            </a:endParaRPr>
          </a:p>
          <a:p>
            <a:endParaRPr lang="tr-TR" sz="1920" dirty="0">
              <a:cs typeface="Arial" charset="0"/>
            </a:endParaRPr>
          </a:p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LIGHTING CALCULATIONS ACCORDING TO RULES OF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LEED</a:t>
            </a:r>
            <a:r>
              <a:rPr lang="tr-T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&amp;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BREAM.</a:t>
            </a:r>
            <a:endParaRPr lang="tr-TR" sz="1680" dirty="0">
              <a:cs typeface="Arial" charset="0"/>
            </a:endParaRPr>
          </a:p>
          <a:p>
            <a:endParaRPr lang="tr-TR" sz="1680" dirty="0">
              <a:cs typeface="Arial" charset="0"/>
            </a:endParaRPr>
          </a:p>
        </p:txBody>
      </p:sp>
      <p:pic>
        <p:nvPicPr>
          <p:cNvPr id="9" name="Resi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883" y="1288675"/>
            <a:ext cx="2030618" cy="152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932" y="4627658"/>
            <a:ext cx="2195342" cy="155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85" y="4627658"/>
            <a:ext cx="2418659" cy="155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172" y="3103189"/>
            <a:ext cx="2227978" cy="132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01" y="2997253"/>
            <a:ext cx="2379443" cy="143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01" y="1288677"/>
            <a:ext cx="2379443" cy="152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12</a:t>
            </a:fld>
            <a:endParaRPr lang="en-US"/>
          </a:p>
        </p:txBody>
      </p:sp>
      <p:cxnSp>
        <p:nvCxnSpPr>
          <p:cNvPr id="15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0" descr="eae_aydınlatma_logo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7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Metin kutusu 17"/>
          <p:cNvSpPr txBox="1"/>
          <p:nvPr/>
        </p:nvSpPr>
        <p:spPr>
          <a:xfrm>
            <a:off x="750194" y="463800"/>
            <a:ext cx="14211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rgbClr val="FF0000"/>
                </a:solidFill>
                <a:cs typeface="Arial" panose="020B0604020202020204" pitchFamily="34" charset="0"/>
              </a:defRPr>
            </a:lvl1pPr>
          </a:lstStyle>
          <a:p>
            <a:r>
              <a:rPr lang="tr-TR" i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Sectors</a:t>
            </a:r>
            <a:endParaRPr lang="tr-TR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0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61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Metin kutusu 14"/>
          <p:cNvSpPr txBox="1"/>
          <p:nvPr/>
        </p:nvSpPr>
        <p:spPr>
          <a:xfrm>
            <a:off x="3734485" y="2237601"/>
            <a:ext cx="2666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OFFICE &amp; ADMINISTRATIVE STRUCTURE</a:t>
            </a:r>
            <a:endParaRPr lang="tr-TR" sz="12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Picture 4" descr="http://www.eaeaydinlatma.com/uploads/erke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"/>
          <a:stretch>
            <a:fillRect/>
          </a:stretch>
        </p:blipFill>
        <p:spPr bwMode="auto">
          <a:xfrm>
            <a:off x="785446" y="1824190"/>
            <a:ext cx="2794654" cy="106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ahmet.menekse\Desktop\Miniclipper_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2" b="29916"/>
          <a:stretch>
            <a:fillRect/>
          </a:stretch>
        </p:blipFill>
        <p:spPr bwMode="auto">
          <a:xfrm>
            <a:off x="785445" y="4043792"/>
            <a:ext cx="2794654" cy="103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Metin kutusu 13"/>
          <p:cNvSpPr txBox="1"/>
          <p:nvPr/>
        </p:nvSpPr>
        <p:spPr>
          <a:xfrm>
            <a:off x="3750787" y="5562600"/>
            <a:ext cx="2497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INDUSTRIAL </a:t>
            </a:r>
            <a:r>
              <a:rPr lang="tr-TR" sz="12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PRODUCTION </a:t>
            </a:r>
            <a:endParaRPr lang="tr-TR" sz="12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FACILITIES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3734485" y="3276600"/>
            <a:ext cx="19043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 RETAIL</a:t>
            </a:r>
          </a:p>
        </p:txBody>
      </p:sp>
      <p:pic>
        <p:nvPicPr>
          <p:cNvPr id="32" name="Picture 6" descr="http://www.eaeaydinlatma.com/uploads/koctas_gaziantepjp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7" y="2925817"/>
            <a:ext cx="2796762" cy="103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Metin kutusu 23"/>
          <p:cNvSpPr txBox="1"/>
          <p:nvPr/>
        </p:nvSpPr>
        <p:spPr>
          <a:xfrm>
            <a:off x="3732898" y="4447401"/>
            <a:ext cx="16773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 LOGISTICS</a:t>
            </a:r>
          </a:p>
        </p:txBody>
      </p:sp>
      <p:pic>
        <p:nvPicPr>
          <p:cNvPr id="34" name="Picture 4" descr="http://www.eaeaydinlatma.com/uploads/arcelor_mittal_deutschlandjpg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/>
          <a:stretch/>
        </p:blipFill>
        <p:spPr bwMode="auto">
          <a:xfrm>
            <a:off x="783337" y="5166359"/>
            <a:ext cx="2796762" cy="104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http://www.eaeaydinlatma.com/uploads/tesvikiye_caddesijp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105" y="5176533"/>
            <a:ext cx="2796763" cy="10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 descr="http://www.eaeaydinlatma.com/uploads/mainz_car_park_germanyjp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105" y="4028174"/>
            <a:ext cx="2796900" cy="104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http://www.eaeaydinlatma.com/uploads/TEKDE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5" b="6084"/>
          <a:stretch>
            <a:fillRect/>
          </a:stretch>
        </p:blipFill>
        <p:spPr bwMode="auto">
          <a:xfrm>
            <a:off x="6577489" y="2925817"/>
            <a:ext cx="2812516" cy="103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 descr="http://files.esktem.webnode.com.tr/200000051-670e368080/avm-temizligi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r="1731" b="33485"/>
          <a:stretch/>
        </p:blipFill>
        <p:spPr bwMode="auto">
          <a:xfrm>
            <a:off x="6593105" y="1819727"/>
            <a:ext cx="2812515" cy="106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Metin kutusu 14"/>
          <p:cNvSpPr txBox="1"/>
          <p:nvPr/>
        </p:nvSpPr>
        <p:spPr>
          <a:xfrm>
            <a:off x="9525685" y="2237601"/>
            <a:ext cx="18281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SHOPPING MALLS</a:t>
            </a:r>
            <a:endParaRPr lang="tr-TR" sz="12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Metin kutusu 13"/>
          <p:cNvSpPr txBox="1"/>
          <p:nvPr/>
        </p:nvSpPr>
        <p:spPr>
          <a:xfrm>
            <a:off x="9541987" y="5562600"/>
            <a:ext cx="24976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OUTDOOR LIGHTING</a:t>
            </a:r>
            <a:endParaRPr lang="tr-TR" sz="12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Metin kutusu 40"/>
          <p:cNvSpPr txBox="1"/>
          <p:nvPr/>
        </p:nvSpPr>
        <p:spPr>
          <a:xfrm>
            <a:off x="9525685" y="3276600"/>
            <a:ext cx="1904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12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EDUCATIONAL BUILDINGS</a:t>
            </a:r>
            <a:endParaRPr lang="tr-TR" sz="12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Metin kutusu 23"/>
          <p:cNvSpPr txBox="1"/>
          <p:nvPr/>
        </p:nvSpPr>
        <p:spPr>
          <a:xfrm>
            <a:off x="9524098" y="4447401"/>
            <a:ext cx="16773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CAR PARKS</a:t>
            </a:r>
            <a:endParaRPr lang="tr-TR" sz="12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13</a:t>
            </a:fld>
            <a:endParaRPr lang="tr-TR"/>
          </a:p>
        </p:txBody>
      </p:sp>
      <p:sp>
        <p:nvSpPr>
          <p:cNvPr id="27" name="Metin kutusu 1"/>
          <p:cNvSpPr txBox="1"/>
          <p:nvPr/>
        </p:nvSpPr>
        <p:spPr>
          <a:xfrm>
            <a:off x="609600" y="514924"/>
            <a:ext cx="4965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 i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tr-TR" altLang="tr-TR" dirty="0"/>
              <a:t>EAE </a:t>
            </a:r>
            <a:r>
              <a:rPr lang="tr-TR" altLang="tr-TR" dirty="0" err="1"/>
              <a:t>Lighting</a:t>
            </a:r>
            <a:r>
              <a:rPr lang="tr-TR" altLang="tr-TR" dirty="0"/>
              <a:t> </a:t>
            </a:r>
            <a:r>
              <a:rPr lang="tr-TR" altLang="tr-TR" dirty="0" err="1" smtClean="0"/>
              <a:t>Scope</a:t>
            </a:r>
            <a:r>
              <a:rPr lang="tr-TR" altLang="tr-TR" dirty="0" smtClean="0"/>
              <a:t> / </a:t>
            </a:r>
            <a:r>
              <a:rPr lang="tr-TR" altLang="tr-TR" dirty="0" err="1" smtClean="0"/>
              <a:t>Sectors</a:t>
            </a:r>
            <a:r>
              <a:rPr lang="tr-TR" altLang="tr-TR" dirty="0" smtClean="0"/>
              <a:t>  </a:t>
            </a:r>
            <a:endParaRPr lang="tr-TR" altLang="tr-TR" dirty="0"/>
          </a:p>
        </p:txBody>
      </p:sp>
      <p:cxnSp>
        <p:nvCxnSpPr>
          <p:cNvPr id="31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2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14</a:t>
            </a:fld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1864393" y="3429000"/>
            <a:ext cx="9464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r>
              <a:rPr lang="tr-T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INDUSTRIAL LIGHTING LUMINAIRES </a:t>
            </a:r>
            <a:endParaRPr lang="tr-TR" sz="36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0" descr="eae_aydınlatma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8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Metin kutusu 1"/>
          <p:cNvSpPr txBox="1"/>
          <p:nvPr/>
        </p:nvSpPr>
        <p:spPr>
          <a:xfrm>
            <a:off x="609600" y="514924"/>
            <a:ext cx="168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6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15</a:t>
            </a:fld>
            <a:endParaRPr lang="tr-TR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7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887975"/>
              </p:ext>
            </p:extLst>
          </p:nvPr>
        </p:nvGraphicFramePr>
        <p:xfrm>
          <a:off x="730876" y="1763986"/>
          <a:ext cx="6636021" cy="3661550"/>
        </p:xfrm>
        <a:graphic>
          <a:graphicData uri="http://schemas.openxmlformats.org/drawingml/2006/table">
            <a:tbl>
              <a:tblPr/>
              <a:tblGrid>
                <a:gridCol w="1717930"/>
                <a:gridCol w="120650"/>
                <a:gridCol w="4797441"/>
              </a:tblGrid>
              <a:tr h="395292">
                <a:tc>
                  <a:txBody>
                    <a:bodyPr/>
                    <a:lstStyle/>
                    <a:p>
                      <a:r>
                        <a:rPr lang="tr-TR" sz="1400" b="1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Housing</a:t>
                      </a:r>
                      <a:endParaRPr lang="tr-TR" sz="1400" b="1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Aluminium Profile</a:t>
                      </a:r>
                      <a:endParaRPr lang="tr-TR" sz="1400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3202">
                <a:tc>
                  <a:txBody>
                    <a:bodyPr/>
                    <a:lstStyle/>
                    <a:p>
                      <a:r>
                        <a:rPr lang="tr-TR" sz="1400" b="1" i="1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Diffuser</a:t>
                      </a:r>
                      <a:r>
                        <a:rPr lang="tr-TR" sz="1400" b="1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	</a:t>
                      </a:r>
                      <a:endParaRPr lang="tr-TR" sz="1400" b="1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Tempered </a:t>
                      </a:r>
                      <a:r>
                        <a:rPr lang="tr-TR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</a:t>
                      </a:r>
                      <a:r>
                        <a:rPr lang="en-US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lass </a:t>
                      </a:r>
                      <a:r>
                        <a:rPr lang="tr-TR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</a:t>
                      </a:r>
                      <a:r>
                        <a:rPr lang="en-US" sz="1400" i="1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ith</a:t>
                      </a:r>
                      <a:r>
                        <a:rPr lang="en-US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tr-TR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</a:t>
                      </a:r>
                      <a:r>
                        <a:rPr lang="en-US" sz="1400" i="1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afety</a:t>
                      </a:r>
                      <a:r>
                        <a:rPr lang="en-US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tr-TR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</a:t>
                      </a:r>
                      <a:r>
                        <a:rPr lang="en-US" sz="1400" i="1" dirty="0" err="1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il</a:t>
                      </a:r>
                      <a:r>
                        <a:rPr lang="tr-TR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</a:t>
                      </a:r>
                      <a:endParaRPr lang="en-US" sz="1400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84018">
                <a:tc>
                  <a:txBody>
                    <a:bodyPr/>
                    <a:lstStyle/>
                    <a:p>
                      <a:r>
                        <a:rPr lang="tr-TR" sz="1400" b="1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Light</a:t>
                      </a:r>
                      <a:r>
                        <a:rPr lang="tr-TR" sz="1400" b="1" i="1" baseline="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Source</a:t>
                      </a:r>
                      <a:endParaRPr lang="tr-TR" sz="1400" b="1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SMD LED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3202">
                <a:tc>
                  <a:txBody>
                    <a:bodyPr/>
                    <a:lstStyle/>
                    <a:p>
                      <a:r>
                        <a:rPr lang="tr-TR" sz="1400" b="1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Power</a:t>
                      </a:r>
                      <a:endParaRPr lang="tr-TR" sz="1400" b="1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39W/74W/112W/137W</a:t>
                      </a:r>
                      <a:endParaRPr lang="tr-TR" sz="1400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3202">
                <a:tc>
                  <a:txBody>
                    <a:bodyPr/>
                    <a:lstStyle/>
                    <a:p>
                      <a:r>
                        <a:rPr lang="tr-TR" sz="1400" b="1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Input</a:t>
                      </a:r>
                      <a:r>
                        <a:rPr lang="tr-TR" sz="1400" b="1" i="1" baseline="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Voltage</a:t>
                      </a:r>
                      <a:endParaRPr lang="tr-TR" sz="1400" b="1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220-240V AC 50/60 Hz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77515">
                <a:tc>
                  <a:txBody>
                    <a:bodyPr/>
                    <a:lstStyle/>
                    <a:p>
                      <a:r>
                        <a:rPr lang="tr-TR" sz="1400" b="1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Colour Temperature</a:t>
                      </a:r>
                      <a:endParaRPr lang="tr-TR" sz="1400" b="1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Warm White / Natural White / Cool White</a:t>
                      </a:r>
                      <a:endParaRPr lang="en-US" sz="1400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3202">
                <a:tc>
                  <a:txBody>
                    <a:bodyPr/>
                    <a:lstStyle/>
                    <a:p>
                      <a:r>
                        <a:rPr lang="tr-TR" sz="1400" b="1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CRI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&gt;80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3202">
                <a:tc>
                  <a:txBody>
                    <a:bodyPr/>
                    <a:lstStyle/>
                    <a:p>
                      <a:r>
                        <a:rPr lang="tr-TR" sz="1400" b="1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IP</a:t>
                      </a:r>
                      <a:endParaRPr lang="tr-TR" sz="1400" b="1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IP 65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3202">
                <a:tc>
                  <a:txBody>
                    <a:bodyPr/>
                    <a:lstStyle/>
                    <a:p>
                      <a:r>
                        <a:rPr lang="tr-TR" sz="1400" b="1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Installation</a:t>
                      </a:r>
                      <a:endParaRPr lang="tr-TR" sz="1400" b="1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Surface-Mounted</a:t>
                      </a:r>
                      <a:endParaRPr lang="tr-TR" sz="1400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3202">
                <a:tc>
                  <a:txBody>
                    <a:bodyPr/>
                    <a:lstStyle/>
                    <a:p>
                      <a:r>
                        <a:rPr lang="tr-TR" sz="1400" b="1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Colours</a:t>
                      </a:r>
                      <a:endParaRPr lang="tr-TR" sz="1400" b="1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i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RAL </a:t>
                      </a:r>
                      <a:r>
                        <a:rPr lang="tr-TR" sz="1400" i="1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9006</a:t>
                      </a:r>
                      <a:endParaRPr lang="tr-TR" sz="1400" i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Metin kutusu 1"/>
          <p:cNvSpPr txBox="1"/>
          <p:nvPr/>
        </p:nvSpPr>
        <p:spPr>
          <a:xfrm>
            <a:off x="702689" y="1230079"/>
            <a:ext cx="65767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REVOLED-S V.3 INDUSTRY</a:t>
            </a:r>
            <a:endParaRPr lang="tr-TR" sz="1600" b="1" i="1" u="sng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https://www.eaeaydinlatma.com/Products/Images/_large_revoled_s1png201705050904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9381" r="3547" b="18881"/>
          <a:stretch/>
        </p:blipFill>
        <p:spPr bwMode="auto">
          <a:xfrm>
            <a:off x="8001000" y="1347956"/>
            <a:ext cx="2774779" cy="183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www.eaeaydinlatma.com/Products/Images/_large_revoled_s4png201705050906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4" t="9672" r="9986" b="8199"/>
          <a:stretch/>
        </p:blipFill>
        <p:spPr bwMode="auto">
          <a:xfrm>
            <a:off x="9508541" y="3810000"/>
            <a:ext cx="1924875" cy="200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www.eaeaydinlatma.com/Products/Images/_large_revoled_s5png201705050906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t="12715" r="6291" b="19246"/>
          <a:stretch/>
        </p:blipFill>
        <p:spPr bwMode="auto">
          <a:xfrm>
            <a:off x="7056070" y="3962400"/>
            <a:ext cx="2192011" cy="169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etin kutusu 12"/>
          <p:cNvSpPr txBox="1"/>
          <p:nvPr/>
        </p:nvSpPr>
        <p:spPr>
          <a:xfrm>
            <a:off x="5526799" y="1310653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i="1" dirty="0" smtClean="0">
                <a:solidFill>
                  <a:srgbClr val="FF0000"/>
                </a:solidFill>
              </a:rPr>
              <a:t>WORKING TEMPERATURE RANGE </a:t>
            </a:r>
          </a:p>
          <a:p>
            <a:pPr algn="ctr"/>
            <a:r>
              <a:rPr lang="tr-TR" b="1" i="1" dirty="0" smtClean="0">
                <a:solidFill>
                  <a:srgbClr val="FF0000"/>
                </a:solidFill>
              </a:rPr>
              <a:t>-40 °C/+60 ° C</a:t>
            </a:r>
            <a:endParaRPr lang="tr-TR" b="1" i="1" dirty="0">
              <a:solidFill>
                <a:srgbClr val="FF0000"/>
              </a:solidFill>
            </a:endParaRPr>
          </a:p>
        </p:txBody>
      </p:sp>
      <p:sp>
        <p:nvSpPr>
          <p:cNvPr id="14" name="Metin kutusu 1"/>
          <p:cNvSpPr txBox="1"/>
          <p:nvPr/>
        </p:nvSpPr>
        <p:spPr>
          <a:xfrm>
            <a:off x="609600" y="514924"/>
            <a:ext cx="168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 i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tr-TR" altLang="tr-TR" dirty="0" err="1"/>
              <a:t>Products</a:t>
            </a:r>
            <a:endParaRPr lang="tr-TR" altLang="tr-TR" dirty="0"/>
          </a:p>
        </p:txBody>
      </p: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15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52" y="1447800"/>
            <a:ext cx="9099448" cy="4908550"/>
          </a:xfrm>
          <a:prstGeom prst="rect">
            <a:avLst/>
          </a:prstGeom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16</a:t>
            </a:fld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2835170" y="700976"/>
            <a:ext cx="493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ADIENT (Johnson Control )  </a:t>
            </a:r>
            <a:r>
              <a:rPr lang="tr-TR" dirty="0" err="1" smtClean="0"/>
              <a:t>Strumica</a:t>
            </a:r>
            <a:r>
              <a:rPr lang="tr-TR" dirty="0" smtClean="0"/>
              <a:t> MACEDONIA </a:t>
            </a:r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8044393" y="377810"/>
            <a:ext cx="1494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0070C0"/>
                </a:solidFill>
              </a:rPr>
              <a:t>New </a:t>
            </a:r>
            <a:r>
              <a:rPr lang="tr-TR" b="1" dirty="0" err="1" smtClean="0">
                <a:solidFill>
                  <a:srgbClr val="0070C0"/>
                </a:solidFill>
              </a:rPr>
              <a:t>project</a:t>
            </a:r>
            <a:r>
              <a:rPr lang="tr-TR" b="1" dirty="0" smtClean="0">
                <a:solidFill>
                  <a:srgbClr val="0070C0"/>
                </a:solidFill>
              </a:rPr>
              <a:t> 2017</a:t>
            </a:r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10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dirty="0"/>
              <a:t> </a:t>
            </a:r>
            <a:r>
              <a:rPr lang="tr-TR" altLang="tr-T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3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Metin kutusu 14"/>
          <p:cNvSpPr txBox="1"/>
          <p:nvPr/>
        </p:nvSpPr>
        <p:spPr>
          <a:xfrm>
            <a:off x="685800" y="4283687"/>
            <a:ext cx="1764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REVOLED S</a:t>
            </a:r>
          </a:p>
          <a:p>
            <a:pPr algn="ctr"/>
            <a:r>
              <a:rPr lang="tr-TR" sz="2400" dirty="0" err="1" smtClean="0"/>
              <a:t>Production</a:t>
            </a:r>
            <a:r>
              <a:rPr lang="tr-TR" sz="2400" dirty="0" smtClean="0"/>
              <a:t> </a:t>
            </a:r>
            <a:r>
              <a:rPr lang="tr-TR" sz="2400" dirty="0" err="1" smtClean="0"/>
              <a:t>Area</a:t>
            </a:r>
            <a:endParaRPr lang="tr-TR" sz="2400" dirty="0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78" y="2418207"/>
            <a:ext cx="1663224" cy="1658586"/>
          </a:xfrm>
          <a:prstGeom prst="rect">
            <a:avLst/>
          </a:prstGeom>
        </p:spPr>
      </p:pic>
      <p:cxnSp>
        <p:nvCxnSpPr>
          <p:cNvPr id="17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11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Metin kutusu 1"/>
          <p:cNvSpPr txBox="1"/>
          <p:nvPr/>
        </p:nvSpPr>
        <p:spPr>
          <a:xfrm>
            <a:off x="762000" y="1406227"/>
            <a:ext cx="7239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SROUND V.2 INDUSTRY </a:t>
            </a:r>
            <a:r>
              <a:rPr lang="en-US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One Point Pendant High-Bay LED Luminaire</a:t>
            </a: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379306"/>
            <a:ext cx="1913839" cy="1138613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918" y="3429000"/>
            <a:ext cx="1957935" cy="1157521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17</a:t>
            </a:fld>
            <a:endParaRPr lang="tr-TR"/>
          </a:p>
        </p:txBody>
      </p:sp>
      <p:sp>
        <p:nvSpPr>
          <p:cNvPr id="11" name="Metin kutusu 10"/>
          <p:cNvSpPr txBox="1"/>
          <p:nvPr/>
        </p:nvSpPr>
        <p:spPr>
          <a:xfrm>
            <a:off x="762000" y="2092522"/>
            <a:ext cx="629407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Housing</a:t>
            </a:r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		: </a:t>
            </a:r>
            <a:r>
              <a:rPr lang="tr-TR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Aluminium</a:t>
            </a:r>
            <a:r>
              <a:rPr lang="tr-TR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Profile</a:t>
            </a:r>
          </a:p>
          <a:p>
            <a:endParaRPr lang="tr-TR" sz="10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Optical		: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Narrow angle-Wide angle </a:t>
            </a:r>
            <a:r>
              <a:rPr lang="en-US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miro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silver reflector</a:t>
            </a:r>
            <a:endParaRPr lang="tr-TR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1000" dirty="0" smtClean="0"/>
          </a:p>
          <a:p>
            <a:r>
              <a:rPr lang="tr-TR" sz="14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Diffuser</a:t>
            </a:r>
            <a:r>
              <a:rPr lang="tr-TR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tr-TR" dirty="0" smtClean="0"/>
              <a:t>	:</a:t>
            </a:r>
            <a:r>
              <a:rPr lang="tr-TR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Tempered</a:t>
            </a:r>
            <a:r>
              <a:rPr lang="tr-TR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transparent</a:t>
            </a:r>
            <a:r>
              <a:rPr lang="tr-TR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glass</a:t>
            </a:r>
            <a:endParaRPr lang="tr-TR" sz="14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Light</a:t>
            </a:r>
            <a:r>
              <a:rPr lang="tr-TR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Source	</a:t>
            </a:r>
            <a:r>
              <a:rPr lang="tr-TR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Mid Power LED / Power LED</a:t>
            </a:r>
            <a:endParaRPr lang="tr-TR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1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Power</a:t>
            </a:r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		: </a:t>
            </a:r>
            <a:r>
              <a:rPr lang="pl-PL" sz="1400" dirty="0"/>
              <a:t>56 W / 68 W / 76 W / 88 W / 136 </a:t>
            </a:r>
            <a:r>
              <a:rPr lang="pl-PL" sz="1400" dirty="0" smtClean="0"/>
              <a:t>W</a:t>
            </a:r>
            <a:endParaRPr lang="tr-TR" sz="1400" dirty="0" smtClean="0"/>
          </a:p>
          <a:p>
            <a:endParaRPr lang="tr-TR" sz="10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Input</a:t>
            </a:r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400" b="1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Voltage</a:t>
            </a:r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	:</a:t>
            </a:r>
            <a:r>
              <a:rPr lang="tr-TR" sz="1400" dirty="0"/>
              <a:t>220-240V AC 	</a:t>
            </a:r>
            <a:endParaRPr lang="tr-TR" sz="1400" dirty="0" smtClean="0"/>
          </a:p>
          <a:p>
            <a:endParaRPr lang="tr-TR" sz="10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tr-TR" sz="1400" b="1" i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Colour</a:t>
            </a:r>
            <a:r>
              <a:rPr lang="tr-TR" sz="1400" b="1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400" b="1" i="1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Temperature</a:t>
            </a:r>
            <a:r>
              <a:rPr lang="tr-TR" sz="1400" b="1" i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: </a:t>
            </a:r>
            <a:r>
              <a:rPr lang="en-US" sz="1400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Warm White / Natural White / Cool </a:t>
            </a:r>
            <a:r>
              <a:rPr lang="en-US" sz="1400" i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White</a:t>
            </a:r>
            <a:endParaRPr lang="tr-TR" sz="1400" i="1" dirty="0" smtClea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endParaRPr lang="tr-TR" sz="1000" i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</a:t>
            </a:r>
            <a:r>
              <a:rPr lang="tr-TR" sz="1400" i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: </a:t>
            </a:r>
            <a:r>
              <a:rPr lang="tr-TR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&gt;80</a:t>
            </a:r>
          </a:p>
          <a:p>
            <a:endParaRPr lang="tr-TR" sz="1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IP</a:t>
            </a:r>
            <a:r>
              <a:rPr lang="tr-TR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		: </a:t>
            </a:r>
            <a:r>
              <a:rPr lang="tr-TR" sz="1400" dirty="0" smtClean="0"/>
              <a:t>IP65-IP 66</a:t>
            </a:r>
          </a:p>
          <a:p>
            <a:endParaRPr lang="tr-TR" sz="10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Installation	: </a:t>
            </a:r>
            <a:r>
              <a:rPr lang="tr-TR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Surface-Mounted</a:t>
            </a:r>
            <a:r>
              <a:rPr lang="tr-TR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/ </a:t>
            </a:r>
            <a:r>
              <a:rPr lang="tr-TR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pendant</a:t>
            </a:r>
            <a:endParaRPr lang="tr-TR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1000" b="1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tr-TR" sz="1400" b="1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Colours</a:t>
            </a:r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		: </a:t>
            </a:r>
            <a:r>
              <a:rPr lang="tr-TR" sz="1400" dirty="0" smtClean="0"/>
              <a:t>RAL 9006</a:t>
            </a:r>
            <a:endParaRPr lang="tr-TR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5545618" y="351782"/>
            <a:ext cx="4196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i="1" dirty="0" smtClean="0">
                <a:solidFill>
                  <a:srgbClr val="FF0000"/>
                </a:solidFill>
              </a:rPr>
              <a:t>WORKING TEMPERATURE RANGE </a:t>
            </a:r>
          </a:p>
          <a:p>
            <a:pPr algn="ctr"/>
            <a:r>
              <a:rPr lang="tr-TR" b="1" i="1" dirty="0" smtClean="0">
                <a:solidFill>
                  <a:srgbClr val="FF0000"/>
                </a:solidFill>
              </a:rPr>
              <a:t>-35 °C/+75 ° C</a:t>
            </a:r>
            <a:endParaRPr lang="tr-TR" b="1" i="1" dirty="0">
              <a:solidFill>
                <a:srgbClr val="FF0000"/>
              </a:solidFill>
            </a:endParaRPr>
          </a:p>
        </p:txBody>
      </p:sp>
      <p:sp>
        <p:nvSpPr>
          <p:cNvPr id="20" name="Metin kutusu 1"/>
          <p:cNvSpPr txBox="1"/>
          <p:nvPr/>
        </p:nvSpPr>
        <p:spPr>
          <a:xfrm>
            <a:off x="609600" y="514924"/>
            <a:ext cx="168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 i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tr-TR" altLang="tr-TR" dirty="0" err="1"/>
              <a:t>Products</a:t>
            </a:r>
            <a:endParaRPr lang="tr-TR" altLang="tr-TR" dirty="0"/>
          </a:p>
        </p:txBody>
      </p: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436608"/>
            <a:ext cx="5232387" cy="465939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74" y="1436608"/>
            <a:ext cx="4324006" cy="4659392"/>
          </a:xfrm>
          <a:prstGeom prst="rect">
            <a:avLst/>
          </a:prstGeom>
        </p:spPr>
      </p:pic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18</a:t>
            </a:fld>
            <a:endParaRPr lang="tr-TR"/>
          </a:p>
        </p:txBody>
      </p:sp>
      <p:sp>
        <p:nvSpPr>
          <p:cNvPr id="11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dirty="0"/>
              <a:t> </a:t>
            </a:r>
            <a:r>
              <a:rPr lang="tr-TR" altLang="tr-T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0" descr="eae_aydınlatma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4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Resi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90" y="2286000"/>
            <a:ext cx="1317754" cy="1317754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2754674" y="657158"/>
            <a:ext cx="484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PEWAG </a:t>
            </a:r>
            <a:r>
              <a:rPr lang="tr-TR" b="1" dirty="0" err="1"/>
              <a:t>Czech</a:t>
            </a:r>
            <a:r>
              <a:rPr lang="tr-TR" b="1" dirty="0"/>
              <a:t>, </a:t>
            </a:r>
            <a:r>
              <a:rPr lang="tr-TR" b="1" dirty="0" err="1"/>
              <a:t>s.r.o</a:t>
            </a:r>
            <a:r>
              <a:rPr lang="tr-TR" b="1" dirty="0"/>
              <a:t>., </a:t>
            </a:r>
            <a:r>
              <a:rPr lang="tr-TR" b="1" dirty="0" err="1" smtClean="0"/>
              <a:t>Vamberk</a:t>
            </a:r>
            <a:r>
              <a:rPr lang="tr-TR" dirty="0" smtClean="0"/>
              <a:t>  </a:t>
            </a:r>
            <a:r>
              <a:rPr lang="tr-TR" dirty="0"/>
              <a:t>CZECH REPUBLIC</a:t>
            </a:r>
            <a:endParaRPr lang="tr-TR" b="1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8044393" y="377810"/>
            <a:ext cx="1494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0070C0"/>
                </a:solidFill>
              </a:rPr>
              <a:t>New </a:t>
            </a:r>
            <a:r>
              <a:rPr lang="tr-TR" b="1" dirty="0" err="1" smtClean="0">
                <a:solidFill>
                  <a:srgbClr val="0070C0"/>
                </a:solidFill>
              </a:rPr>
              <a:t>project</a:t>
            </a:r>
            <a:r>
              <a:rPr lang="tr-TR" b="1" dirty="0" smtClean="0">
                <a:solidFill>
                  <a:srgbClr val="0070C0"/>
                </a:solidFill>
              </a:rPr>
              <a:t> 2017</a:t>
            </a:r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685800" y="4974129"/>
            <a:ext cx="199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Sround</a:t>
            </a:r>
            <a:r>
              <a:rPr lang="tr-TR" dirty="0" smtClean="0"/>
              <a:t> 137W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Industrial</a:t>
            </a:r>
            <a:r>
              <a:rPr lang="tr-TR" dirty="0" smtClean="0"/>
              <a:t> Driver</a:t>
            </a:r>
            <a:endParaRPr lang="tr-TR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711558" y="3747940"/>
            <a:ext cx="1764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S ROUND </a:t>
            </a:r>
          </a:p>
          <a:p>
            <a:pPr algn="ctr"/>
            <a:r>
              <a:rPr lang="tr-TR" sz="2400" dirty="0" err="1" smtClean="0"/>
              <a:t>Production</a:t>
            </a:r>
            <a:r>
              <a:rPr lang="tr-TR" sz="2400" dirty="0" smtClean="0"/>
              <a:t> </a:t>
            </a:r>
            <a:r>
              <a:rPr lang="tr-TR" sz="2400" dirty="0" err="1" smtClean="0"/>
              <a:t>Area</a:t>
            </a:r>
            <a:endParaRPr lang="tr-TR" sz="2400" dirty="0"/>
          </a:p>
        </p:txBody>
      </p: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6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74" y="1523999"/>
            <a:ext cx="9465230" cy="455612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997525" y="647940"/>
            <a:ext cx="370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POWER ELECTRONICS  </a:t>
            </a:r>
            <a:r>
              <a:rPr lang="tr-TR" dirty="0" smtClean="0"/>
              <a:t>Valencia SPAIN</a:t>
            </a:r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685800" y="5092455"/>
            <a:ext cx="199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Sround</a:t>
            </a:r>
            <a:r>
              <a:rPr lang="tr-TR" dirty="0" smtClean="0"/>
              <a:t> 132W </a:t>
            </a:r>
            <a:r>
              <a:rPr lang="tr-TR" dirty="0" err="1" smtClean="0"/>
              <a:t>Dali</a:t>
            </a:r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19</a:t>
            </a:fld>
            <a:endParaRPr lang="tr-TR"/>
          </a:p>
        </p:txBody>
      </p:sp>
      <p:cxnSp>
        <p:nvCxnSpPr>
          <p:cNvPr id="9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1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dirty="0"/>
              <a:t> </a:t>
            </a:r>
            <a:r>
              <a:rPr lang="tr-TR" altLang="tr-T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Metin kutusu 16"/>
          <p:cNvSpPr txBox="1"/>
          <p:nvPr/>
        </p:nvSpPr>
        <p:spPr>
          <a:xfrm>
            <a:off x="8044393" y="377810"/>
            <a:ext cx="1494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0070C0"/>
                </a:solidFill>
              </a:rPr>
              <a:t>New </a:t>
            </a:r>
            <a:r>
              <a:rPr lang="tr-TR" b="1" dirty="0" err="1" smtClean="0">
                <a:solidFill>
                  <a:srgbClr val="0070C0"/>
                </a:solidFill>
              </a:rPr>
              <a:t>project</a:t>
            </a:r>
            <a:r>
              <a:rPr lang="tr-TR" b="1" dirty="0" smtClean="0">
                <a:solidFill>
                  <a:srgbClr val="0070C0"/>
                </a:solidFill>
              </a:rPr>
              <a:t> 2018</a:t>
            </a:r>
            <a:endParaRPr lang="tr-TR" b="1" dirty="0">
              <a:solidFill>
                <a:srgbClr val="0070C0"/>
              </a:solidFill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90" y="2286000"/>
            <a:ext cx="1317754" cy="1317754"/>
          </a:xfrm>
          <a:prstGeom prst="rect">
            <a:avLst/>
          </a:prstGeom>
        </p:spPr>
      </p:pic>
      <p:sp>
        <p:nvSpPr>
          <p:cNvPr id="20" name="Metin kutusu 19"/>
          <p:cNvSpPr txBox="1"/>
          <p:nvPr/>
        </p:nvSpPr>
        <p:spPr>
          <a:xfrm>
            <a:off x="711558" y="3747940"/>
            <a:ext cx="1764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S ROUND </a:t>
            </a:r>
          </a:p>
          <a:p>
            <a:pPr algn="ctr"/>
            <a:r>
              <a:rPr lang="tr-TR" sz="2400" dirty="0" err="1" smtClean="0"/>
              <a:t>Production</a:t>
            </a:r>
            <a:r>
              <a:rPr lang="tr-TR" sz="2400" dirty="0" smtClean="0"/>
              <a:t> </a:t>
            </a:r>
            <a:r>
              <a:rPr lang="tr-TR" sz="2400" dirty="0" err="1" smtClean="0"/>
              <a:t>Area</a:t>
            </a:r>
            <a:endParaRPr lang="tr-TR" sz="2400" dirty="0"/>
          </a:p>
        </p:txBody>
      </p:sp>
      <p:cxnSp>
        <p:nvCxnSpPr>
          <p:cNvPr id="14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8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Resi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79" y="1144178"/>
            <a:ext cx="517707" cy="59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Resim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41" y="4386131"/>
            <a:ext cx="492554" cy="30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Resim 17" descr="D:\ERDEM_TUNALI_deskptop_130215\AYDINLATMA\KATALOG\LOGO\EAE_AYDINLATMA_Logo-02(low2)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33" y="1903925"/>
            <a:ext cx="557465" cy="53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12" y="2704748"/>
            <a:ext cx="574188" cy="648052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" y="3540935"/>
            <a:ext cx="494393" cy="573865"/>
          </a:xfrm>
          <a:prstGeom prst="rect">
            <a:avLst/>
          </a:prstGeom>
        </p:spPr>
      </p:pic>
      <p:sp>
        <p:nvSpPr>
          <p:cNvPr id="22" name="Metin kutusu 11"/>
          <p:cNvSpPr txBox="1">
            <a:spLocks noChangeArrowheads="1"/>
          </p:cNvSpPr>
          <p:nvPr/>
        </p:nvSpPr>
        <p:spPr bwMode="auto">
          <a:xfrm>
            <a:off x="2133600" y="1087582"/>
            <a:ext cx="8991600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tr-TR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EAE ELEKTRIK		</a:t>
            </a:r>
            <a:r>
              <a:rPr lang="tr-TR" altLang="tr-TR" i="1" dirty="0" err="1">
                <a:latin typeface="Segoe UI" panose="020B0502040204020203" pitchFamily="34" charset="0"/>
                <a:cs typeface="Segoe UI" panose="020B0502040204020203" pitchFamily="34" charset="0"/>
              </a:rPr>
              <a:t>Power</a:t>
            </a:r>
            <a:r>
              <a:rPr lang="tr-TR" altLang="tr-TR" i="1" dirty="0">
                <a:latin typeface="Segoe UI" panose="020B0502040204020203" pitchFamily="34" charset="0"/>
                <a:cs typeface="Segoe UI" panose="020B0502040204020203" pitchFamily="34" charset="0"/>
              </a:rPr>
              <a:t> Distribution </a:t>
            </a:r>
            <a:r>
              <a:rPr lang="tr-TR" altLang="tr-TR" i="1" dirty="0" err="1">
                <a:latin typeface="Segoe UI" panose="020B0502040204020203" pitchFamily="34" charset="0"/>
                <a:cs typeface="Segoe UI" panose="020B0502040204020203" pitchFamily="34" charset="0"/>
              </a:rPr>
              <a:t>Systems</a:t>
            </a:r>
            <a:endParaRPr lang="tr-TR" altLang="tr-TR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altLang="tr-TR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altLang="tr-TR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tr-TR" altLang="tr-TR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EAE LIGHTING		</a:t>
            </a:r>
            <a:r>
              <a:rPr lang="tr-TR" altLang="tr-TR" b="1" i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Energy</a:t>
            </a:r>
            <a:r>
              <a:rPr lang="tr-TR" altLang="tr-TR" b="1" i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b="1" i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Saving</a:t>
            </a:r>
            <a:r>
              <a:rPr lang="tr-TR" altLang="tr-TR" b="1" i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b="1" i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tr-TR" altLang="tr-TR" b="1" i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Smart </a:t>
            </a:r>
            <a:r>
              <a:rPr lang="tr-TR" altLang="tr-TR" b="1" i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Lighting</a:t>
            </a:r>
            <a:r>
              <a:rPr lang="tr-TR" altLang="tr-TR" b="1" i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Solutions</a:t>
            </a:r>
          </a:p>
          <a:p>
            <a:pPr eaLnBrk="1" hangingPunct="1"/>
            <a:endParaRPr lang="tr-TR" altLang="tr-TR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altLang="tr-TR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tr-TR" altLang="tr-T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EAE ELEKTROTEKNIK	</a:t>
            </a:r>
            <a:r>
              <a:rPr lang="tr-TR" alt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LV </a:t>
            </a:r>
            <a:r>
              <a:rPr lang="tr-TR" alt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Enclosures</a:t>
            </a:r>
            <a:r>
              <a:rPr lang="tr-TR" alt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tr-TR" alt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Type</a:t>
            </a:r>
            <a:r>
              <a:rPr lang="tr-TR" alt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Tested</a:t>
            </a:r>
            <a:r>
              <a:rPr lang="tr-TR" alt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Panels</a:t>
            </a:r>
            <a:endParaRPr lang="tr-TR" altLang="tr-TR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altLang="tr-TR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altLang="tr-TR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tr-TR" altLang="tr-T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EAE TEKNOLOJI		</a:t>
            </a:r>
            <a:r>
              <a:rPr lang="tr-TR" alt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KINEXA </a:t>
            </a:r>
            <a:r>
              <a:rPr lang="tr-TR" alt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Building</a:t>
            </a:r>
            <a:r>
              <a:rPr lang="tr-TR" alt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Management </a:t>
            </a:r>
            <a:r>
              <a:rPr lang="tr-TR" alt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System</a:t>
            </a:r>
            <a:endParaRPr lang="tr-TR" altLang="tr-TR" sz="16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altLang="tr-TR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altLang="tr-TR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tr-TR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EAE MAKINA		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Flat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Steel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Press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Automation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Systems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Roll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Form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Systems</a:t>
            </a:r>
            <a:endParaRPr lang="tr-TR" sz="16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altLang="tr-TR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altLang="tr-TR" sz="16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tr-TR" altLang="tr-TR" b="1" dirty="0" smtClean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EAE ITALIA		</a:t>
            </a:r>
            <a:r>
              <a:rPr lang="tr-TR" alt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Energy</a:t>
            </a:r>
            <a:r>
              <a:rPr lang="tr-TR" alt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Saving</a:t>
            </a:r>
            <a:r>
              <a:rPr lang="tr-TR" alt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tr-TR" altLang="tr-T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Smart </a:t>
            </a:r>
            <a:r>
              <a:rPr lang="tr-TR" altLang="tr-TR" sz="16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Lighting</a:t>
            </a:r>
            <a:r>
              <a:rPr lang="tr-TR" altLang="tr-T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  &amp; </a:t>
            </a:r>
            <a:r>
              <a:rPr lang="tr-TR" alt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Power</a:t>
            </a:r>
            <a:r>
              <a:rPr lang="tr-TR" alt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Distribution Solutions</a:t>
            </a:r>
            <a:endParaRPr lang="tr-TR" altLang="tr-TR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altLang="tr-TR" sz="1600" b="1" dirty="0" smtClean="0">
              <a:solidFill>
                <a:schemeClr val="bg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tr-TR" altLang="tr-TR" sz="1600" b="1" dirty="0" smtClean="0">
              <a:solidFill>
                <a:schemeClr val="bg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tr-TR" altLang="tr-TR" b="1" dirty="0" smtClean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EAE RUSSIA		</a:t>
            </a:r>
            <a:r>
              <a:rPr lang="tr-TR" alt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Energy</a:t>
            </a:r>
            <a:r>
              <a:rPr lang="tr-TR" alt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Saving</a:t>
            </a:r>
            <a:r>
              <a:rPr lang="tr-TR" alt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tr-TR" altLang="tr-T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Smart </a:t>
            </a:r>
            <a:r>
              <a:rPr lang="tr-TR" altLang="tr-TR" sz="16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Lighting</a:t>
            </a:r>
            <a:r>
              <a:rPr lang="tr-TR" altLang="tr-T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  &amp;  </a:t>
            </a:r>
            <a:r>
              <a:rPr lang="tr-TR" altLang="tr-TR" sz="16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Power</a:t>
            </a:r>
            <a:r>
              <a:rPr lang="tr-TR" altLang="tr-T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 Distribution Solutions</a:t>
            </a:r>
          </a:p>
        </p:txBody>
      </p:sp>
      <p:pic>
        <p:nvPicPr>
          <p:cNvPr id="1026" name="Picture 2" descr="https://eae.com.tr/images/grupsirketler/eae-italy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976812"/>
            <a:ext cx="476250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ae.com.tr/images/grupsirketler/eae-rusy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38813"/>
            <a:ext cx="476250" cy="5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2</a:t>
            </a:fld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738862" y="493802"/>
            <a:ext cx="2232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EAE </a:t>
            </a:r>
            <a:r>
              <a:rPr lang="tr-T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</a:t>
            </a:r>
            <a:endParaRPr 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49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Metin kutusu 1"/>
          <p:cNvSpPr txBox="1"/>
          <p:nvPr/>
        </p:nvSpPr>
        <p:spPr>
          <a:xfrm>
            <a:off x="762000" y="1172085"/>
            <a:ext cx="65767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LINA ETANJ V.3   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Linear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ED </a:t>
            </a:r>
            <a:r>
              <a:rPr lang="tr-TR" sz="16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ighting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luminaire</a:t>
            </a:r>
            <a:endParaRPr lang="tr-TR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167" y="4124325"/>
            <a:ext cx="10090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7 Metin kutusu"/>
          <p:cNvSpPr txBox="1">
            <a:spLocks noChangeArrowheads="1"/>
          </p:cNvSpPr>
          <p:nvPr/>
        </p:nvSpPr>
        <p:spPr bwMode="auto">
          <a:xfrm>
            <a:off x="9944894" y="4403716"/>
            <a:ext cx="5707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4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4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3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 i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60</a:t>
            </a:r>
            <a:endParaRPr lang="tr-TR" altLang="tr-TR" sz="2000" b="1" i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Metin kutusu 8"/>
          <p:cNvSpPr txBox="1">
            <a:spLocks noChangeArrowheads="1"/>
          </p:cNvSpPr>
          <p:nvPr/>
        </p:nvSpPr>
        <p:spPr bwMode="auto">
          <a:xfrm>
            <a:off x="9243266" y="4479916"/>
            <a:ext cx="1141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tr-TR" altLang="tr-TR" sz="1200" b="1" i="1" dirty="0">
                <a:solidFill>
                  <a:srgbClr val="00B050"/>
                </a:solidFill>
                <a:latin typeface="+mj-lt"/>
              </a:rPr>
              <a:t>ENERGY %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tr-TR" altLang="tr-TR" sz="1200" b="1" i="1" dirty="0">
                <a:solidFill>
                  <a:srgbClr val="00B050"/>
                </a:solidFill>
                <a:latin typeface="+mj-lt"/>
              </a:rPr>
              <a:t>SAVING</a:t>
            </a:r>
          </a:p>
        </p:txBody>
      </p:sp>
      <p:cxnSp>
        <p:nvCxnSpPr>
          <p:cNvPr id="25" name="Düz Bağlayıcı 2"/>
          <p:cNvCxnSpPr/>
          <p:nvPr/>
        </p:nvCxnSpPr>
        <p:spPr>
          <a:xfrm>
            <a:off x="7467600" y="2005399"/>
            <a:ext cx="0" cy="3328601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14 Metin kutusu"/>
          <p:cNvSpPr txBox="1">
            <a:spLocks noChangeArrowheads="1"/>
          </p:cNvSpPr>
          <p:nvPr/>
        </p:nvSpPr>
        <p:spPr bwMode="auto">
          <a:xfrm>
            <a:off x="7600556" y="1955666"/>
            <a:ext cx="3018854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tr-T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SUBSTITUTES</a:t>
            </a:r>
          </a:p>
          <a:p>
            <a:pPr eaLnBrk="1" hangingPunct="1"/>
            <a:endParaRPr lang="tr-TR" sz="12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20W             36W </a:t>
            </a:r>
            <a:r>
              <a:rPr lang="tr-T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FLOURESCENT</a:t>
            </a:r>
          </a:p>
          <a:p>
            <a:pPr eaLnBrk="1" hangingPunct="1"/>
            <a:endParaRPr lang="tr-TR" sz="12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30W             58W </a:t>
            </a:r>
            <a:r>
              <a:rPr lang="tr-T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FLOURESCENT</a:t>
            </a:r>
          </a:p>
          <a:p>
            <a:pPr eaLnBrk="1" hangingPunct="1"/>
            <a:r>
              <a:rPr 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tr-TR" sz="12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40W             2*36W </a:t>
            </a:r>
            <a:r>
              <a:rPr lang="tr-T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FLOURESCENT</a:t>
            </a:r>
          </a:p>
          <a:p>
            <a:pPr eaLnBrk="1" hangingPunct="1"/>
            <a:endParaRPr lang="tr-TR" sz="12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45W             2*58W </a:t>
            </a:r>
            <a:r>
              <a:rPr lang="tr-T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FLOURESCENT</a:t>
            </a:r>
          </a:p>
          <a:p>
            <a:pPr eaLnBrk="1" hangingPunct="1"/>
            <a:endParaRPr lang="tr-TR" sz="12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Sağ Ok 15"/>
          <p:cNvSpPr/>
          <p:nvPr/>
        </p:nvSpPr>
        <p:spPr>
          <a:xfrm>
            <a:off x="8202612" y="2438400"/>
            <a:ext cx="103188" cy="136525"/>
          </a:xfrm>
          <a:prstGeom prst="right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28" name="Sağ Ok 15"/>
          <p:cNvSpPr/>
          <p:nvPr/>
        </p:nvSpPr>
        <p:spPr>
          <a:xfrm>
            <a:off x="8199438" y="2759075"/>
            <a:ext cx="103188" cy="136525"/>
          </a:xfrm>
          <a:prstGeom prst="right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29" name="Sağ Ok 15"/>
          <p:cNvSpPr/>
          <p:nvPr/>
        </p:nvSpPr>
        <p:spPr>
          <a:xfrm>
            <a:off x="8199438" y="3124200"/>
            <a:ext cx="103188" cy="136525"/>
          </a:xfrm>
          <a:prstGeom prst="right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30" name="Sağ Ok 15"/>
          <p:cNvSpPr/>
          <p:nvPr/>
        </p:nvSpPr>
        <p:spPr>
          <a:xfrm>
            <a:off x="8199438" y="3521075"/>
            <a:ext cx="103188" cy="136525"/>
          </a:xfrm>
          <a:prstGeom prst="right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pic>
        <p:nvPicPr>
          <p:cNvPr id="2050" name="Picture 2" descr="etanj floresan armatür ile ilgili görsel sonu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358843"/>
            <a:ext cx="1508823" cy="96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aeaydinlatma.com/Products/Images/_large_lina_konnktr_zemin_1jpg201603240829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15530" r="9470" b="4735"/>
          <a:stretch/>
        </p:blipFill>
        <p:spPr bwMode="auto">
          <a:xfrm>
            <a:off x="5129212" y="4222745"/>
            <a:ext cx="2057400" cy="19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20</a:t>
            </a:fld>
            <a:endParaRPr lang="tr-TR"/>
          </a:p>
        </p:txBody>
      </p:sp>
      <p:sp>
        <p:nvSpPr>
          <p:cNvPr id="26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dirty="0"/>
              <a:t> </a:t>
            </a:r>
            <a:r>
              <a:rPr lang="tr-TR" altLang="tr-T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Metin kutusu 30"/>
          <p:cNvSpPr txBox="1"/>
          <p:nvPr/>
        </p:nvSpPr>
        <p:spPr>
          <a:xfrm>
            <a:off x="762000" y="1593736"/>
            <a:ext cx="629407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Housing		 :</a:t>
            </a:r>
            <a:r>
              <a:rPr lang="tr-TR" sz="1400" dirty="0" err="1" smtClean="0"/>
              <a:t>Aluminium</a:t>
            </a:r>
            <a:r>
              <a:rPr lang="tr-TR" sz="1400" dirty="0" smtClean="0"/>
              <a:t> </a:t>
            </a:r>
            <a:r>
              <a:rPr lang="tr-TR" sz="1400" dirty="0" err="1"/>
              <a:t>extrusion</a:t>
            </a:r>
            <a:r>
              <a:rPr lang="tr-TR" sz="1400" dirty="0"/>
              <a:t> </a:t>
            </a:r>
            <a:r>
              <a:rPr lang="tr-TR" sz="1400" dirty="0" err="1" smtClean="0"/>
              <a:t>housing</a:t>
            </a:r>
            <a:endParaRPr lang="tr-TR" sz="1400" dirty="0" smtClean="0"/>
          </a:p>
          <a:p>
            <a:endParaRPr lang="tr-TR" sz="1000" dirty="0" smtClean="0"/>
          </a:p>
          <a:p>
            <a:r>
              <a:rPr lang="tr-TR" sz="14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Diffuser</a:t>
            </a:r>
            <a:r>
              <a:rPr lang="tr-TR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tr-TR" dirty="0" smtClean="0"/>
              <a:t>	:</a:t>
            </a:r>
            <a:r>
              <a:rPr lang="tr-TR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Glare</a:t>
            </a:r>
            <a:r>
              <a:rPr lang="tr-TR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controlled</a:t>
            </a:r>
            <a:r>
              <a:rPr lang="tr-TR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opal </a:t>
            </a:r>
            <a:r>
              <a:rPr lang="tr-TR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diffuser</a:t>
            </a:r>
            <a:endParaRPr lang="tr-TR" sz="14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14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Light</a:t>
            </a:r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Source	</a:t>
            </a:r>
            <a:r>
              <a:rPr lang="tr-TR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Mid Power LED </a:t>
            </a:r>
            <a:endParaRPr lang="tr-TR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1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Power</a:t>
            </a:r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		: </a:t>
            </a:r>
            <a:r>
              <a:rPr lang="pl-PL" sz="1400" dirty="0"/>
              <a:t>10 W / 19 W / 23 W / 31 W / 38 W / 56 W / 72 </a:t>
            </a:r>
            <a:r>
              <a:rPr lang="pl-PL" sz="1400" dirty="0" smtClean="0"/>
              <a:t>W</a:t>
            </a:r>
            <a:endParaRPr lang="tr-TR" sz="1400" dirty="0" smtClean="0"/>
          </a:p>
          <a:p>
            <a:endParaRPr lang="tr-TR" sz="1400" dirty="0"/>
          </a:p>
          <a:p>
            <a:r>
              <a:rPr lang="tr-TR" sz="14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Lumen</a:t>
            </a:r>
            <a:r>
              <a:rPr lang="tr-TR" sz="1400" dirty="0" smtClean="0"/>
              <a:t>		: 951 / 2191 / 2860 /3956 / 4.824 /7.276 / 9074</a:t>
            </a:r>
          </a:p>
          <a:p>
            <a:endParaRPr lang="tr-TR" sz="14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Input</a:t>
            </a:r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400" b="1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Voltage</a:t>
            </a:r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	:</a:t>
            </a:r>
            <a:r>
              <a:rPr lang="tr-TR" sz="1400" dirty="0"/>
              <a:t>220-240V AC 	</a:t>
            </a:r>
            <a:endParaRPr lang="tr-TR" sz="1400" dirty="0" smtClean="0"/>
          </a:p>
          <a:p>
            <a:endParaRPr lang="tr-TR" sz="10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tr-TR" sz="1400" b="1" i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Colour</a:t>
            </a:r>
            <a:r>
              <a:rPr lang="tr-TR" sz="1400" b="1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400" b="1" i="1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Temperature</a:t>
            </a:r>
            <a:r>
              <a:rPr lang="tr-TR" sz="1400" b="1" i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: </a:t>
            </a:r>
            <a:r>
              <a:rPr lang="en-US" sz="1400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Warm </a:t>
            </a:r>
            <a:r>
              <a:rPr lang="tr-TR" sz="1400" i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en-US" sz="1400" i="1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hite</a:t>
            </a:r>
            <a:r>
              <a:rPr lang="en-US" sz="1400" i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 Natural </a:t>
            </a:r>
            <a:r>
              <a:rPr lang="tr-TR" sz="1400" i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en-US" sz="1400" i="1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hite</a:t>
            </a:r>
            <a:r>
              <a:rPr lang="en-US" sz="1400" i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 </a:t>
            </a:r>
            <a:r>
              <a:rPr lang="en-US" sz="1400" i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</a:t>
            </a:r>
            <a:r>
              <a:rPr lang="tr-TR" sz="1400" i="1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ld</a:t>
            </a:r>
            <a:r>
              <a:rPr lang="en-US" sz="1400" i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400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en-US" sz="1400" i="1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hite</a:t>
            </a:r>
            <a:endParaRPr lang="tr-TR" sz="1400" i="1" dirty="0" smtClea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endParaRPr lang="tr-TR" sz="1000" i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</a:t>
            </a:r>
            <a:r>
              <a:rPr lang="tr-TR" sz="1400" i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	: </a:t>
            </a:r>
            <a:r>
              <a:rPr lang="tr-TR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&gt;80</a:t>
            </a:r>
          </a:p>
          <a:p>
            <a:endParaRPr lang="tr-TR" sz="1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IP</a:t>
            </a:r>
            <a:r>
              <a:rPr lang="tr-TR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		: </a:t>
            </a:r>
            <a:r>
              <a:rPr lang="tr-TR" sz="1400" dirty="0" smtClean="0"/>
              <a:t>IP64</a:t>
            </a:r>
          </a:p>
          <a:p>
            <a:endParaRPr lang="tr-TR" sz="1000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Installation	: </a:t>
            </a:r>
            <a:r>
              <a:rPr lang="tr-TR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Surface</a:t>
            </a:r>
            <a:r>
              <a:rPr lang="tr-TR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mounted</a:t>
            </a:r>
            <a:r>
              <a:rPr lang="tr-TR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tr-TR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14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Colours</a:t>
            </a:r>
            <a:r>
              <a:rPr lang="tr-TR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		: </a:t>
            </a:r>
            <a:r>
              <a:rPr lang="tr-TR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Anodize</a:t>
            </a:r>
            <a:r>
              <a:rPr lang="tr-TR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tr-TR" sz="14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luminium</a:t>
            </a:r>
            <a:endParaRPr lang="tr-TR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1000" b="1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29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21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691" y="1247561"/>
            <a:ext cx="10363200" cy="4999576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762000" y="393594"/>
            <a:ext cx="670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LINA ETANJ V3 – AREAS OF USE</a:t>
            </a:r>
          </a:p>
        </p:txBody>
      </p:sp>
      <p:cxnSp>
        <p:nvCxnSpPr>
          <p:cNvPr id="7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9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smtClean="0">
                <a:cs typeface="Arial" pitchFamily="34" charset="0"/>
              </a:rPr>
              <a:t>Metro</a:t>
            </a:r>
          </a:p>
          <a:p>
            <a:r>
              <a:rPr lang="tr-TR" i="1" dirty="0" err="1" smtClean="0">
                <a:cs typeface="Arial" pitchFamily="34" charset="0"/>
              </a:rPr>
              <a:t>Green</a:t>
            </a:r>
            <a:r>
              <a:rPr lang="tr-TR" i="1" dirty="0" smtClean="0">
                <a:cs typeface="Arial" pitchFamily="34" charset="0"/>
              </a:rPr>
              <a:t> </a:t>
            </a:r>
            <a:r>
              <a:rPr lang="tr-TR" i="1" dirty="0" err="1" smtClean="0">
                <a:cs typeface="Arial" pitchFamily="34" charset="0"/>
              </a:rPr>
              <a:t>Line</a:t>
            </a:r>
            <a:r>
              <a:rPr lang="tr-TR" i="1" dirty="0" smtClean="0">
                <a:cs typeface="Arial" pitchFamily="34" charset="0"/>
              </a:rPr>
              <a:t> Metro – Doha </a:t>
            </a:r>
            <a:r>
              <a:rPr lang="tr-TR" i="1" dirty="0" err="1" smtClean="0">
                <a:cs typeface="Arial" pitchFamily="34" charset="0"/>
              </a:rPr>
              <a:t>Qatar</a:t>
            </a:r>
            <a:endParaRPr lang="tr-TR" i="1" dirty="0">
              <a:cs typeface="Arial" pitchFamily="3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22</a:t>
            </a:fld>
            <a:endParaRPr lang="tr-TR"/>
          </a:p>
        </p:txBody>
      </p:sp>
      <p:sp>
        <p:nvSpPr>
          <p:cNvPr id="12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81443"/>
            <a:ext cx="8987576" cy="422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smtClean="0">
                <a:cs typeface="Arial" pitchFamily="34" charset="0"/>
              </a:rPr>
              <a:t>Metro</a:t>
            </a:r>
          </a:p>
          <a:p>
            <a:r>
              <a:rPr lang="tr-TR" i="1" dirty="0" smtClean="0">
                <a:cs typeface="Arial" pitchFamily="34" charset="0"/>
              </a:rPr>
              <a:t>Avrasya </a:t>
            </a:r>
            <a:r>
              <a:rPr lang="tr-TR" i="1" dirty="0" err="1" smtClean="0">
                <a:cs typeface="Arial" pitchFamily="34" charset="0"/>
              </a:rPr>
              <a:t>Tunnel</a:t>
            </a:r>
            <a:endParaRPr lang="tr-TR" i="1" dirty="0">
              <a:cs typeface="Arial" pitchFamily="3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23</a:t>
            </a:fld>
            <a:endParaRPr lang="tr-TR"/>
          </a:p>
        </p:txBody>
      </p:sp>
      <p:sp>
        <p:nvSpPr>
          <p:cNvPr id="12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9328"/>
            <a:ext cx="8911376" cy="40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smtClean="0">
                <a:cs typeface="Arial" pitchFamily="34" charset="0"/>
              </a:rPr>
              <a:t>Metro</a:t>
            </a:r>
            <a:endParaRPr lang="tr-TR" i="1" dirty="0">
              <a:cs typeface="Arial" pitchFamily="34" charset="0"/>
            </a:endParaRPr>
          </a:p>
          <a:p>
            <a:r>
              <a:rPr lang="tr-TR" i="1" dirty="0" smtClean="0">
                <a:cs typeface="Arial" pitchFamily="34" charset="0"/>
              </a:rPr>
              <a:t>Aksaray -Yenikapı Metro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24</a:t>
            </a:fld>
            <a:endParaRPr lang="tr-TR"/>
          </a:p>
        </p:txBody>
      </p:sp>
      <p:sp>
        <p:nvSpPr>
          <p:cNvPr id="12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2000250"/>
            <a:ext cx="9051972" cy="40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smtClean="0">
                <a:cs typeface="Arial" pitchFamily="34" charset="0"/>
              </a:rPr>
              <a:t>Metro</a:t>
            </a:r>
            <a:endParaRPr lang="tr-TR" i="1" dirty="0">
              <a:cs typeface="Arial" pitchFamily="34" charset="0"/>
            </a:endParaRPr>
          </a:p>
          <a:p>
            <a:r>
              <a:rPr lang="tr-TR" i="1" dirty="0" smtClean="0">
                <a:cs typeface="Arial" pitchFamily="34" charset="0"/>
              </a:rPr>
              <a:t>Kartal-Kaynarca Metro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25</a:t>
            </a:fld>
            <a:endParaRPr lang="tr-TR"/>
          </a:p>
        </p:txBody>
      </p:sp>
      <p:sp>
        <p:nvSpPr>
          <p:cNvPr id="12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6" y="2209800"/>
            <a:ext cx="89971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4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i="1" dirty="0" err="1" smtClean="0">
                <a:cs typeface="Arial" pitchFamily="34" charset="0"/>
              </a:rPr>
              <a:t>Aviation</a:t>
            </a:r>
            <a:endParaRPr lang="tr-TR" b="1" i="1" dirty="0">
              <a:cs typeface="Arial" pitchFamily="34" charset="0"/>
            </a:endParaRPr>
          </a:p>
          <a:p>
            <a:r>
              <a:rPr lang="en-US" sz="1600" i="1" dirty="0" smtClean="0">
                <a:cs typeface="Arial" pitchFamily="34" charset="0"/>
              </a:rPr>
              <a:t>Pratt </a:t>
            </a:r>
            <a:r>
              <a:rPr lang="en-US" sz="1600" i="1" dirty="0">
                <a:cs typeface="Arial" pitchFamily="34" charset="0"/>
              </a:rPr>
              <a:t>&amp; Whitney THY </a:t>
            </a:r>
            <a:r>
              <a:rPr lang="en-US" sz="1600" i="1" dirty="0" err="1" smtClean="0">
                <a:cs typeface="Arial" pitchFamily="34" charset="0"/>
              </a:rPr>
              <a:t>Te</a:t>
            </a:r>
            <a:r>
              <a:rPr lang="tr-TR" sz="1600" i="1" dirty="0" err="1" smtClean="0">
                <a:cs typeface="Arial" pitchFamily="34" charset="0"/>
              </a:rPr>
              <a:t>chnic</a:t>
            </a:r>
            <a:r>
              <a:rPr lang="en-US" sz="1600" i="1" dirty="0" smtClean="0">
                <a:cs typeface="Arial" pitchFamily="34" charset="0"/>
              </a:rPr>
              <a:t> </a:t>
            </a:r>
            <a:r>
              <a:rPr lang="en-US" sz="1600" i="1" dirty="0">
                <a:cs typeface="Arial" pitchFamily="34" charset="0"/>
              </a:rPr>
              <a:t>Airplane Engine Maintenance Center</a:t>
            </a:r>
          </a:p>
          <a:p>
            <a:endParaRPr lang="tr-TR" sz="1600" i="1" dirty="0" smtClean="0">
              <a:cs typeface="Arial" pitchFamily="34" charset="0"/>
            </a:endParaRPr>
          </a:p>
        </p:txBody>
      </p:sp>
      <p:pic>
        <p:nvPicPr>
          <p:cNvPr id="10" name="Picture 4" descr="Pratt &amp; Whitney - A United Technologies Compan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37492"/>
            <a:ext cx="3014214" cy="96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80" y="2133600"/>
            <a:ext cx="3932796" cy="98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61208"/>
            <a:ext cx="4796576" cy="2902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82968"/>
            <a:ext cx="3867150" cy="25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26</a:t>
            </a:fld>
            <a:endParaRPr lang="tr-TR"/>
          </a:p>
        </p:txBody>
      </p:sp>
      <p:sp>
        <p:nvSpPr>
          <p:cNvPr id="12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49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27</a:t>
            </a:fld>
            <a:endParaRPr lang="tr-TR"/>
          </a:p>
        </p:txBody>
      </p:sp>
      <p:cxnSp>
        <p:nvCxnSpPr>
          <p:cNvPr id="7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0" descr="eae_aydınlatma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9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2131889"/>
            <a:ext cx="5191125" cy="411651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153901"/>
            <a:ext cx="4876800" cy="4094499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752475" y="1261348"/>
            <a:ext cx="655384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 smtClean="0">
                <a:cs typeface="Arial" pitchFamily="34" charset="0"/>
              </a:rPr>
              <a:t>Aviation</a:t>
            </a:r>
            <a:endParaRPr lang="tr-TR" i="1" dirty="0">
              <a:cs typeface="Arial" pitchFamily="34" charset="0"/>
            </a:endParaRPr>
          </a:p>
          <a:p>
            <a:r>
              <a:rPr lang="tr-TR" sz="1600" i="1" dirty="0" err="1" smtClean="0">
                <a:cs typeface="Arial" pitchFamily="34" charset="0"/>
              </a:rPr>
              <a:t>Domodedovo</a:t>
            </a:r>
            <a:r>
              <a:rPr lang="tr-TR" sz="1600" i="1" dirty="0" smtClean="0">
                <a:cs typeface="Arial" pitchFamily="34" charset="0"/>
              </a:rPr>
              <a:t> International </a:t>
            </a:r>
            <a:r>
              <a:rPr lang="tr-TR" sz="1600" i="1" dirty="0" err="1" smtClean="0">
                <a:cs typeface="Arial" pitchFamily="34" charset="0"/>
              </a:rPr>
              <a:t>Airport</a:t>
            </a:r>
            <a:r>
              <a:rPr lang="tr-TR" sz="1600" i="1" dirty="0" smtClean="0">
                <a:cs typeface="Arial" pitchFamily="34" charset="0"/>
              </a:rPr>
              <a:t> </a:t>
            </a:r>
          </a:p>
        </p:txBody>
      </p: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02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 smtClean="0">
                <a:cs typeface="Arial" pitchFamily="34" charset="0"/>
              </a:rPr>
              <a:t>Sport</a:t>
            </a:r>
            <a:r>
              <a:rPr lang="tr-TR" i="1" dirty="0" smtClean="0">
                <a:cs typeface="Arial" pitchFamily="34" charset="0"/>
              </a:rPr>
              <a:t> </a:t>
            </a:r>
            <a:r>
              <a:rPr lang="tr-TR" i="1" dirty="0" err="1">
                <a:cs typeface="Arial" pitchFamily="34" charset="0"/>
              </a:rPr>
              <a:t>Complexes</a:t>
            </a:r>
            <a:endParaRPr lang="tr-TR" i="1" dirty="0" smtClean="0">
              <a:cs typeface="Arial" pitchFamily="34" charset="0"/>
            </a:endParaRPr>
          </a:p>
          <a:p>
            <a:r>
              <a:rPr lang="tr-TR" sz="1600" i="1" dirty="0" err="1" smtClean="0">
                <a:cs typeface="Arial" pitchFamily="34" charset="0"/>
              </a:rPr>
              <a:t>Donbass</a:t>
            </a:r>
            <a:r>
              <a:rPr lang="tr-TR" sz="1600" i="1" dirty="0" smtClean="0">
                <a:cs typeface="Arial" pitchFamily="34" charset="0"/>
              </a:rPr>
              <a:t> Arena, </a:t>
            </a:r>
            <a:r>
              <a:rPr lang="tr-TR" sz="1600" i="1" dirty="0" err="1" smtClean="0">
                <a:cs typeface="Arial" pitchFamily="34" charset="0"/>
              </a:rPr>
              <a:t>Shakhtar</a:t>
            </a:r>
            <a:r>
              <a:rPr lang="tr-TR" sz="1600" i="1" dirty="0" smtClean="0">
                <a:cs typeface="Arial" pitchFamily="34" charset="0"/>
              </a:rPr>
              <a:t> </a:t>
            </a:r>
            <a:r>
              <a:rPr lang="tr-TR" sz="1600" i="1" dirty="0" err="1" smtClean="0">
                <a:cs typeface="Arial" pitchFamily="34" charset="0"/>
              </a:rPr>
              <a:t>Donetsk</a:t>
            </a:r>
            <a:r>
              <a:rPr lang="tr-TR" sz="1600" i="1" dirty="0" smtClean="0">
                <a:cs typeface="Arial" pitchFamily="34" charset="0"/>
              </a:rPr>
              <a:t> </a:t>
            </a:r>
            <a:r>
              <a:rPr lang="tr-TR" sz="1600" i="1" dirty="0" err="1" smtClean="0">
                <a:cs typeface="Arial" pitchFamily="34" charset="0"/>
              </a:rPr>
              <a:t>Stadium</a:t>
            </a:r>
            <a:endParaRPr lang="tr-TR" sz="1600" i="1" dirty="0" smtClean="0">
              <a:cs typeface="Arial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559" y="2645774"/>
            <a:ext cx="6404017" cy="360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 descr="http://www.yapi.com.tr/V_Images/2009/sektorel/71922_Donbass-Arena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45774"/>
            <a:ext cx="2489749" cy="183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upload.wikimedia.org/wikipedia/commons/c/cb/Donbass_Arena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4572001"/>
            <a:ext cx="248974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6 Metin kutusu"/>
          <p:cNvSpPr txBox="1">
            <a:spLocks noChangeArrowheads="1"/>
          </p:cNvSpPr>
          <p:nvPr/>
        </p:nvSpPr>
        <p:spPr bwMode="auto">
          <a:xfrm>
            <a:off x="3345559" y="5417403"/>
            <a:ext cx="2441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i="1" dirty="0" smtClean="0">
                <a:solidFill>
                  <a:schemeClr val="bg1"/>
                </a:solidFill>
                <a:cs typeface="Arial" pitchFamily="34" charset="0"/>
              </a:rPr>
              <a:t>Stadium with 14.283 m² illuminated facade has  52.504 seating capacity </a:t>
            </a:r>
            <a:endParaRPr lang="en-US" sz="1600" b="1" i="1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28</a:t>
            </a:fld>
            <a:endParaRPr lang="tr-TR"/>
          </a:p>
        </p:txBody>
      </p:sp>
      <p:sp>
        <p:nvSpPr>
          <p:cNvPr id="12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025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 smtClean="0">
                <a:cs typeface="Arial" pitchFamily="34" charset="0"/>
              </a:rPr>
              <a:t>Industry</a:t>
            </a:r>
            <a:endParaRPr lang="tr-TR" i="1" dirty="0">
              <a:cs typeface="Arial" pitchFamily="34" charset="0"/>
            </a:endParaRPr>
          </a:p>
          <a:p>
            <a:r>
              <a:rPr lang="en-US" sz="1600" i="1" dirty="0">
                <a:cs typeface="Arial" pitchFamily="34" charset="0"/>
              </a:rPr>
              <a:t>Siemens </a:t>
            </a:r>
            <a:r>
              <a:rPr lang="en-US" sz="1600" i="1" dirty="0" err="1">
                <a:cs typeface="Arial" pitchFamily="34" charset="0"/>
              </a:rPr>
              <a:t>Gebze</a:t>
            </a:r>
            <a:r>
              <a:rPr lang="en-US" sz="1600" i="1" dirty="0">
                <a:cs typeface="Arial" pitchFamily="34" charset="0"/>
              </a:rPr>
              <a:t> </a:t>
            </a:r>
            <a:r>
              <a:rPr lang="en-US" sz="1600" i="1" dirty="0" smtClean="0">
                <a:cs typeface="Arial" pitchFamily="34" charset="0"/>
              </a:rPr>
              <a:t>Plant</a:t>
            </a:r>
            <a:r>
              <a:rPr lang="tr-TR" sz="1600" i="1" dirty="0" smtClean="0">
                <a:cs typeface="Arial" pitchFamily="34" charset="0"/>
              </a:rPr>
              <a:t>,</a:t>
            </a:r>
            <a:r>
              <a:rPr lang="en-US" sz="1600" i="1" dirty="0" smtClean="0">
                <a:cs typeface="Arial" pitchFamily="34" charset="0"/>
              </a:rPr>
              <a:t> </a:t>
            </a:r>
            <a:r>
              <a:rPr lang="en-US" sz="1600" i="1" dirty="0">
                <a:cs typeface="Arial" pitchFamily="34" charset="0"/>
              </a:rPr>
              <a:t>Green Building</a:t>
            </a:r>
          </a:p>
        </p:txBody>
      </p:sp>
      <p:sp>
        <p:nvSpPr>
          <p:cNvPr id="24" name="6 Metin kutusu"/>
          <p:cNvSpPr txBox="1">
            <a:spLocks noChangeArrowheads="1"/>
          </p:cNvSpPr>
          <p:nvPr/>
        </p:nvSpPr>
        <p:spPr bwMode="auto">
          <a:xfrm>
            <a:off x="3345559" y="5417403"/>
            <a:ext cx="2441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i="1" dirty="0" smtClean="0">
                <a:solidFill>
                  <a:schemeClr val="bg1"/>
                </a:solidFill>
                <a:cs typeface="Arial" pitchFamily="34" charset="0"/>
              </a:rPr>
              <a:t>Stadium with 14.283 m² illuminated facade has  52.504 seating capacity </a:t>
            </a:r>
            <a:endParaRPr lang="en-US" sz="1600" b="1" i="1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43" y="1905000"/>
            <a:ext cx="3513857" cy="214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890" y="1908215"/>
            <a:ext cx="3261945" cy="216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5" descr="http://www.yesilbina.com/images/projects/lg/siemens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67200"/>
            <a:ext cx="2959789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www.siemens.com.tr/i/Assets/enerjianahtar/sayi26/04-fabrika-panoram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" r="2558"/>
          <a:stretch/>
        </p:blipFill>
        <p:spPr bwMode="auto">
          <a:xfrm>
            <a:off x="4288309" y="4267200"/>
            <a:ext cx="5458051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29</a:t>
            </a:fld>
            <a:endParaRPr lang="tr-TR"/>
          </a:p>
        </p:txBody>
      </p:sp>
      <p:sp>
        <p:nvSpPr>
          <p:cNvPr id="17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33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Metin kutusu 11"/>
          <p:cNvSpPr txBox="1">
            <a:spLocks noChangeArrowheads="1"/>
          </p:cNvSpPr>
          <p:nvPr/>
        </p:nvSpPr>
        <p:spPr bwMode="auto">
          <a:xfrm>
            <a:off x="838200" y="1143000"/>
            <a:ext cx="10668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Group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Date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Establishment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–</a:t>
            </a:r>
            <a:r>
              <a:rPr lang="en-US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1973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EAE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Lighting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Date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Establishment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- </a:t>
            </a:r>
            <a:r>
              <a:rPr lang="en-US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19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lang="en-US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3 </a:t>
            </a:r>
            <a:endParaRPr lang="en-US" altLang="tr-TR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otal</a:t>
            </a:r>
            <a:r>
              <a:rPr lang="en-US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25</a:t>
            </a:r>
            <a:r>
              <a:rPr lang="en-US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00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Employees</a:t>
            </a:r>
            <a:r>
              <a:rPr lang="en-US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500</a:t>
            </a:r>
            <a:r>
              <a:rPr lang="en-US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Engineers</a:t>
            </a:r>
            <a:r>
              <a:rPr lang="en-US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nd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Experts</a:t>
            </a:r>
            <a:endParaRPr lang="tr-TR" altLang="tr-TR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altLang="tr-TR" i="1" dirty="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Factories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in Istanbul,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Turkiye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tr-TR" altLang="tr-TR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Sister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Company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in Milano, EAE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s.r.l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Italia</a:t>
            </a:r>
            <a:endParaRPr lang="en-US" altLang="tr-TR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 Factory in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Moscow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Russia</a:t>
            </a:r>
            <a:endParaRPr lang="tr-TR" altLang="tr-TR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Metin kutusu 2"/>
          <p:cNvSpPr txBox="1">
            <a:spLocks noChangeArrowheads="1"/>
          </p:cNvSpPr>
          <p:nvPr/>
        </p:nvSpPr>
        <p:spPr bwMode="auto">
          <a:xfrm>
            <a:off x="6866384" y="4747939"/>
            <a:ext cx="4792216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tr-TR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tr-TR" sz="12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kitelli</a:t>
            </a:r>
            <a:r>
              <a:rPr 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Organize Sanayi </a:t>
            </a:r>
            <a:r>
              <a:rPr lang="tr-TR" sz="12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Bolgesi</a:t>
            </a:r>
            <a:r>
              <a:rPr 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Ziya </a:t>
            </a:r>
            <a:r>
              <a:rPr lang="tr-TR" sz="12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Gokalp</a:t>
            </a:r>
            <a:r>
              <a:rPr 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Mahallesi</a:t>
            </a:r>
          </a:p>
          <a:p>
            <a:pPr algn="l"/>
            <a:r>
              <a:rPr 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Eski </a:t>
            </a:r>
            <a:r>
              <a:rPr lang="tr-T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Turgut </a:t>
            </a:r>
            <a:r>
              <a:rPr lang="tr-TR" sz="1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tr-TR" sz="12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zal</a:t>
            </a:r>
            <a:r>
              <a:rPr 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Caddesi No: </a:t>
            </a:r>
            <a:r>
              <a:rPr 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20 34490 </a:t>
            </a:r>
            <a:r>
              <a:rPr lang="tr-TR" sz="12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Başakşehir</a:t>
            </a:r>
            <a:r>
              <a:rPr 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sz="12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Istanbul</a:t>
            </a:r>
            <a:r>
              <a:rPr lang="tr-TR" alt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/ </a:t>
            </a:r>
            <a:r>
              <a:rPr lang="tr-TR" alt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TURKIYE</a:t>
            </a:r>
            <a:endParaRPr lang="tr-TR" altLang="tr-TR" sz="12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tr-TR" altLang="tr-TR" sz="12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 defTabSz="83185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tr-TR" altLang="tr-TR" sz="12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Phone</a:t>
            </a:r>
            <a:r>
              <a:rPr lang="tr-TR" alt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      </a:t>
            </a:r>
            <a:r>
              <a:rPr lang="tr-TR" altLang="tr-T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tr-TR" alt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90 (</a:t>
            </a:r>
            <a:r>
              <a:rPr lang="tr-TR" altLang="tr-T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212) </a:t>
            </a:r>
            <a:r>
              <a:rPr lang="tr-TR" alt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413 21 00</a:t>
            </a:r>
          </a:p>
          <a:p>
            <a:pPr algn="l" defTabSz="83185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tr-TR" alt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                     </a:t>
            </a:r>
            <a:endParaRPr lang="tr-TR" altLang="tr-TR" sz="12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 defTabSz="83185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tr-TR" altLang="tr-TR" sz="1200" b="1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Fax</a:t>
            </a:r>
            <a:r>
              <a:rPr lang="tr-TR" alt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           +90 (212</a:t>
            </a:r>
            <a:r>
              <a:rPr lang="tr-TR" altLang="tr-TR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tr-TR" alt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549 37 90</a:t>
            </a:r>
          </a:p>
          <a:p>
            <a:pPr algn="l" defTabSz="83185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tr-TR" alt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       </a:t>
            </a:r>
            <a:endParaRPr lang="tr-TR" altLang="tr-TR" sz="12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 defTabSz="83185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tr-TR" altLang="tr-TR" sz="12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Web</a:t>
            </a:r>
            <a:r>
              <a:rPr lang="tr-TR" altLang="tr-TR" sz="12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          www.eaeaydinlatma.com                                           </a:t>
            </a:r>
            <a:endParaRPr lang="en-US" altLang="tr-TR" sz="12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7 Metin kutusu"/>
          <p:cNvSpPr txBox="1">
            <a:spLocks noChangeArrowheads="1"/>
          </p:cNvSpPr>
          <p:nvPr/>
        </p:nvSpPr>
        <p:spPr bwMode="auto">
          <a:xfrm>
            <a:off x="6866384" y="4211562"/>
            <a:ext cx="17632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tr-TR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HEAD OFFICE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3</a:t>
            </a:fld>
            <a:endParaRPr lang="tr-TR" dirty="0"/>
          </a:p>
        </p:txBody>
      </p:sp>
      <p:pic>
        <p:nvPicPr>
          <p:cNvPr id="11" name="Picture 1" descr="fabrik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3" b="18326"/>
          <a:stretch/>
        </p:blipFill>
        <p:spPr>
          <a:xfrm>
            <a:off x="838200" y="4127828"/>
            <a:ext cx="5939576" cy="1946982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738862" y="493802"/>
            <a:ext cx="2232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EAE </a:t>
            </a:r>
            <a:r>
              <a:rPr lang="tr-T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</a:t>
            </a:r>
            <a:endParaRPr 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 smtClean="0">
                <a:cs typeface="Arial" pitchFamily="34" charset="0"/>
              </a:rPr>
              <a:t>Industrial</a:t>
            </a:r>
            <a:endParaRPr lang="tr-TR" i="1" dirty="0">
              <a:cs typeface="Arial" pitchFamily="34" charset="0"/>
            </a:endParaRPr>
          </a:p>
        </p:txBody>
      </p:sp>
      <p:pic>
        <p:nvPicPr>
          <p:cNvPr id="12" name="3 Resim" descr="images4.jpg"/>
          <p:cNvPicPr>
            <a:picLocks noChangeAspect="1" noChangeArrowheads="1"/>
          </p:cNvPicPr>
          <p:nvPr/>
        </p:nvPicPr>
        <p:blipFill rotWithShape="1">
          <a:blip r:embed="rId4" cstate="print"/>
          <a:srcRect t="27471" b="28097"/>
          <a:stretch/>
        </p:blipFill>
        <p:spPr bwMode="auto">
          <a:xfrm>
            <a:off x="5486400" y="3262676"/>
            <a:ext cx="1822179" cy="64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4 Resim" descr="images5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156659"/>
            <a:ext cx="1126089" cy="84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16 Resim" descr="images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5795" y="2553034"/>
            <a:ext cx="2658041" cy="60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12 Resim" descr="ArcelorMittal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295513"/>
            <a:ext cx="1659340" cy="68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2" descr="http://www.ddcparts.com.au/media/catalog/category/Siemens_3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799" y="2605081"/>
            <a:ext cx="1786401" cy="41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t1.gstatic.com/images?q=tbn:ANd9GcSrX92iID73RWgeuP7fvMsX0rWqJfeXGAPNjTuriwXwjexNUXi9Xw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351351"/>
            <a:ext cx="1722066" cy="41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649" y="4203231"/>
            <a:ext cx="1422964" cy="68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9" descr="http://t0.gstatic.com/images?q=tbn:ANd9GcR-DHFC3R5kx538gUsBXXeWrZ1tPPP7IqCIw5GZUS5Gkn18hwA-iQ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105" y="4330447"/>
            <a:ext cx="2045079" cy="37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1" descr="http://img03.blogcu.com/images/i/l/g/ilginchersey/0eccea620fccb8d57daa7d979097abf7_1284798586.gif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53" y="4337605"/>
            <a:ext cx="1785141" cy="45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3" descr="http://upload.wikimedia.org/wikipedia/tr/6/62/%C4%B0sdemir_Logo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659" y="4161159"/>
            <a:ext cx="1041454" cy="68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www.ekonometre.net/wp-content/uploads/arcelik_logo-o.jp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06" y="3927430"/>
            <a:ext cx="1567710" cy="116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http://su.vscht.cz/wp-content/uploads/2011/03/1660_ProcterGamble_logo_300.bmp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5" y="2323657"/>
            <a:ext cx="2800712" cy="75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http://www.brandsoftheworld.com/sites/default/files/styles/logo-thumbnail/public/0012/5370/brand.gif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11" y="3978263"/>
            <a:ext cx="1016967" cy="10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314314"/>
            <a:ext cx="1993390" cy="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trelleborg logo ile ilgili görsel sonucu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81" y="3282888"/>
            <a:ext cx="97536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30</a:t>
            </a:fld>
            <a:endParaRPr lang="tr-TR"/>
          </a:p>
        </p:txBody>
      </p:sp>
      <p:sp>
        <p:nvSpPr>
          <p:cNvPr id="40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porcelanosa logo vector ile ilgili gÃ¶rsel sonucu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89" y="4979570"/>
            <a:ext cx="1300163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Resim 40" descr="michelin logo ile ilgili gÃ¶rsel sonucu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44" y="5553075"/>
            <a:ext cx="1524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Resim 41" descr="abb logo ile ilgili gÃ¶rsel sonucu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2606491"/>
            <a:ext cx="952500" cy="37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johnson control ile ilgili gÃ¶rsel sonucu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89" y="5366335"/>
            <a:ext cx="1257300" cy="57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Resim 43" descr="philip morris logo ile ilgili gÃ¶rsel sonucu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14921"/>
            <a:ext cx="1428950" cy="881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Picture 12" descr="jti logo ile ilgili gÃ¶rsel sonucu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5181600"/>
            <a:ext cx="666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iebherr logo ile ilgili gÃ¶rsel sonucu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51" y="5024679"/>
            <a:ext cx="1095851" cy="10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226496"/>
            <a:ext cx="1154811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3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smtClean="0">
                <a:cs typeface="Arial" pitchFamily="34" charset="0"/>
              </a:rPr>
              <a:t>Automotive </a:t>
            </a:r>
            <a:r>
              <a:rPr lang="tr-TR" i="1" dirty="0">
                <a:cs typeface="Arial" pitchFamily="34" charset="0"/>
              </a:rPr>
              <a:t>&amp; </a:t>
            </a:r>
            <a:r>
              <a:rPr lang="tr-TR" i="1" dirty="0" err="1" smtClean="0">
                <a:cs typeface="Arial" pitchFamily="34" charset="0"/>
              </a:rPr>
              <a:t>Aviation</a:t>
            </a:r>
            <a:endParaRPr lang="tr-TR" i="1" dirty="0">
              <a:cs typeface="Arial" pitchFamily="34" charset="0"/>
            </a:endParaRPr>
          </a:p>
        </p:txBody>
      </p:sp>
      <p:sp>
        <p:nvSpPr>
          <p:cNvPr id="24" name="6 Metin kutusu"/>
          <p:cNvSpPr txBox="1">
            <a:spLocks noChangeArrowheads="1"/>
          </p:cNvSpPr>
          <p:nvPr/>
        </p:nvSpPr>
        <p:spPr bwMode="auto">
          <a:xfrm>
            <a:off x="3345559" y="5417403"/>
            <a:ext cx="2441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i="1" dirty="0" smtClean="0">
                <a:solidFill>
                  <a:schemeClr val="bg1"/>
                </a:solidFill>
                <a:cs typeface="Arial" pitchFamily="34" charset="0"/>
              </a:rPr>
              <a:t>Stadium with 14.283 m² illuminated facade has  52.504 seating capacity </a:t>
            </a:r>
            <a:endParaRPr lang="en-US" sz="1600" b="1" i="1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9" name="6 Resim" descr="images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" y="2770956"/>
            <a:ext cx="1132900" cy="113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6" descr="http://t2.gstatic.com/images?q=tbn:ANd9GcQ9C8o3d6X-L0nMV4Rb9cJbS_yGT9fI3aL1jyL5nqCkKWXx_ni51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417403"/>
            <a:ext cx="1822359" cy="91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14 Resim" descr="images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2084" y="3998931"/>
            <a:ext cx="1276376" cy="127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http://t0.gstatic.com/images?q=tbn:ANd9GcS33SFsm-RYpgqbLQA6Im856hcnxiB5SDxtqKeMkKjHOslGtv3JyieDw6J4J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54106" y="1643793"/>
            <a:ext cx="1027844" cy="871984"/>
          </a:xfrm>
          <a:prstGeom prst="rect">
            <a:avLst/>
          </a:prstGeom>
          <a:noFill/>
        </p:spPr>
      </p:pic>
      <p:pic>
        <p:nvPicPr>
          <p:cNvPr id="43" name="1 Resim" descr="images2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31156" y="4074600"/>
            <a:ext cx="1406218" cy="10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 descr="Pratt &amp; Whitney - A United Technologies Compan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45" y="5646615"/>
            <a:ext cx="1759794" cy="5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://www.logocu.gen.tr/logolar/T/TAI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0458"/>
            <a:ext cx="1224607" cy="73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10 Resim" descr="images11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15401" y="4267733"/>
            <a:ext cx="881192" cy="72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" descr="http://www.livhaven.com/images/bosch_rexroth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332" y="3018781"/>
            <a:ext cx="1464749" cy="57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http://grafiport.com/logolar/2006/02/28/jpg/turk_traktor.jpg">
            <a:hlinkClick r:id="rId16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0" b="29190"/>
          <a:stretch/>
        </p:blipFill>
        <p:spPr bwMode="auto">
          <a:xfrm>
            <a:off x="5105400" y="5578532"/>
            <a:ext cx="1837075" cy="74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18 Resim" descr="images2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58003" y="4122504"/>
            <a:ext cx="174955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6" descr="http://www.saimh.co.za/sewlog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043282"/>
            <a:ext cx="975131" cy="4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13 Resim" descr="images14.bmp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19400" y="1630680"/>
            <a:ext cx="1700890" cy="126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8" descr="http://www.arabianaerospace.aero/media/images/articles/7000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50" y="4314867"/>
            <a:ext cx="2157984" cy="52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15 Resim" descr="images16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049599" y="1966567"/>
            <a:ext cx="1434831" cy="69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 descr="C:\Documents and Settings\yalcin.AYDSERVER\Desktop\untitled55.bmp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876800" y="1611389"/>
            <a:ext cx="1487110" cy="127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8" descr="http://www.secretcv.com/img/afirmalogo/1858.gif">
            <a:hlinkClick r:id="rId25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2" y="1966810"/>
            <a:ext cx="1735732" cy="57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http://www.groosy.com/wp-content/uploads/dogus_otomotiv_logo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972" y="5570296"/>
            <a:ext cx="2657262" cy="7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vtovaz ile ilgili görsel sonucu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54729"/>
            <a:ext cx="1644968" cy="84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31</a:t>
            </a:fld>
            <a:endParaRPr lang="tr-TR"/>
          </a:p>
        </p:txBody>
      </p:sp>
      <p:sp>
        <p:nvSpPr>
          <p:cNvPr id="29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7 Resim" descr="images8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0245136" y="1634320"/>
            <a:ext cx="880064" cy="110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922655"/>
            <a:ext cx="2441317" cy="73271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314848"/>
            <a:ext cx="1210628" cy="90601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014247" y="5551570"/>
            <a:ext cx="1219306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2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 smtClean="0">
                <a:cs typeface="Arial" pitchFamily="34" charset="0"/>
              </a:rPr>
              <a:t>Food</a:t>
            </a:r>
            <a:r>
              <a:rPr lang="tr-TR" i="1" dirty="0" smtClean="0">
                <a:cs typeface="Arial" pitchFamily="34" charset="0"/>
              </a:rPr>
              <a:t> </a:t>
            </a:r>
            <a:r>
              <a:rPr lang="tr-TR" i="1" dirty="0">
                <a:cs typeface="Arial" pitchFamily="34" charset="0"/>
              </a:rPr>
              <a:t>&amp; </a:t>
            </a:r>
            <a:r>
              <a:rPr lang="tr-TR" i="1" dirty="0" err="1" smtClean="0">
                <a:cs typeface="Arial" pitchFamily="34" charset="0"/>
              </a:rPr>
              <a:t>Beverage</a:t>
            </a:r>
            <a:endParaRPr lang="tr-TR" i="1" dirty="0">
              <a:cs typeface="Arial" pitchFamily="34" charset="0"/>
            </a:endParaRPr>
          </a:p>
        </p:txBody>
      </p:sp>
      <p:pic>
        <p:nvPicPr>
          <p:cNvPr id="27" name="2 Resim" descr="image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7336" y="1764443"/>
            <a:ext cx="1156448" cy="102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C:\Documents and Settings\yalcin.AYDSERVER\Desktop\images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2390" y="1951004"/>
            <a:ext cx="1297383" cy="85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6" descr="http://upload.wikimedia.org/wikipedia/tr/a/a7/Eti_logos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870" y="4411034"/>
            <a:ext cx="1145875" cy="71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http://t1.gstatic.com/images?q=tbn:ANd9GcTrIow8NtpTiZGhd3tT7Olx6MO5fS0RHosFwz4YJLznicEMjKYrV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36" y="4570073"/>
            <a:ext cx="2157992" cy="5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7" descr="http://t2.gstatic.com/images?q=tbn:ANd9GcQNoiBo11jlch1FxMkSqSDB0gkvA91ndNfcEAZsXD0UKL-6t8M_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44" y="3213431"/>
            <a:ext cx="1169216" cy="8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ekol.com/Assets/Images/tadim-logo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561" y="4480499"/>
            <a:ext cx="1233046" cy="76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t1.gstatic.com/images?q=tbn:ANd9GcQfi35zryGMB9y6YmBnNL3_hZUrYrDix-SWKpX9Qk4jWVSw01f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689" y="1858904"/>
            <a:ext cx="1198242" cy="8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ww.id-ist.com/blog/wp-content/uploads/2012/06/frito-lay-logo.jpe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100" y="1775202"/>
            <a:ext cx="1193515" cy="93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252" y="4429260"/>
            <a:ext cx="1445679" cy="58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8" descr="http://upload.wikimedia.org/wikipedia/tr/9/9a/Ulker_logo.pn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740" y="3503033"/>
            <a:ext cx="1536545" cy="43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http://www.aysunkirtas.com/media/298/download/400px-Algida_logo.svg_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369" y="1929913"/>
            <a:ext cx="1215909" cy="90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5" descr="http://www.handsoninlandempire.org/servlet/servlet.ImageServer?id=015A0000002CICUIA4&amp;oid=00DA0000000BVJMMA4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81" y="3219290"/>
            <a:ext cx="1394393" cy="79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7" descr="http://www.solpar.com.tr/web/webimage/referanslar/BSXAFIYHAYAT%20LOGO-HI.jpg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085" y="3141250"/>
            <a:ext cx="1612012" cy="116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32</a:t>
            </a:fld>
            <a:endParaRPr lang="tr-TR"/>
          </a:p>
        </p:txBody>
      </p:sp>
      <p:sp>
        <p:nvSpPr>
          <p:cNvPr id="39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27" y="3440502"/>
            <a:ext cx="2090928" cy="60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 smtClean="0">
                <a:cs typeface="Arial" pitchFamily="34" charset="0"/>
              </a:rPr>
              <a:t>Logistics</a:t>
            </a:r>
            <a:endParaRPr lang="tr-TR" i="1" dirty="0">
              <a:cs typeface="Arial" pitchFamily="34" charset="0"/>
            </a:endParaRPr>
          </a:p>
        </p:txBody>
      </p:sp>
      <p:pic>
        <p:nvPicPr>
          <p:cNvPr id="40" name="Picture 19" descr="http://www.tubiba.com/uploads/media/logolar/logitrans-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399" y="4173697"/>
            <a:ext cx="1035023" cy="1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5" descr="http://www.marjinal.com.tr/images/bulten/yuksek/satko/Netlo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130" y="3314686"/>
            <a:ext cx="886551" cy="8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7" descr="http://www.seeklogo.com/images/M/Mng_Kargo-logo-3708A49380-seeklogo.com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198" y="3200400"/>
            <a:ext cx="1164202" cy="11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9" descr="http://www.basinbulteni.com/sirket_logos/omsan_lojistik_logo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476" y="3384648"/>
            <a:ext cx="2425593" cy="9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8 Resim" descr="images9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92358" y="2268175"/>
            <a:ext cx="2407535" cy="52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6" descr="http://www.alisverisrehberi.com/logo/marka/orta/yurtici_kargo525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89" y="4380944"/>
            <a:ext cx="1851660" cy="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14" y="3648182"/>
            <a:ext cx="1603465" cy="55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221" y="4582976"/>
            <a:ext cx="1705047" cy="68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7" descr="http://www.seanews.com.tr/images/articles/2012_05/77397/u3_ceva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46826"/>
            <a:ext cx="1657912" cy="91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1" descr="http://www.dunya.com/d/news/9551.jp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506" y="4226434"/>
            <a:ext cx="1928384" cy="128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3" descr="http://www.marslogistics.com/download/marslogistics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49920"/>
            <a:ext cx="2450025" cy="34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46" y="3387685"/>
            <a:ext cx="2245413" cy="91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33</a:t>
            </a:fld>
            <a:endParaRPr lang="tr-TR"/>
          </a:p>
        </p:txBody>
      </p:sp>
      <p:sp>
        <p:nvSpPr>
          <p:cNvPr id="25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2225931"/>
            <a:ext cx="1866900" cy="6858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80" y="2060217"/>
            <a:ext cx="867658" cy="102884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86" y="19050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7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 smtClean="0">
                <a:cs typeface="Arial" pitchFamily="34" charset="0"/>
              </a:rPr>
              <a:t>Fashion</a:t>
            </a:r>
            <a:r>
              <a:rPr lang="tr-TR" i="1" dirty="0" smtClean="0">
                <a:cs typeface="Arial" pitchFamily="34" charset="0"/>
              </a:rPr>
              <a:t> </a:t>
            </a:r>
            <a:r>
              <a:rPr lang="tr-TR" i="1" dirty="0" err="1" smtClean="0">
                <a:cs typeface="Arial" pitchFamily="34" charset="0"/>
              </a:rPr>
              <a:t>and</a:t>
            </a:r>
            <a:r>
              <a:rPr lang="tr-TR" i="1" dirty="0" smtClean="0">
                <a:cs typeface="Arial" pitchFamily="34" charset="0"/>
              </a:rPr>
              <a:t> </a:t>
            </a:r>
            <a:r>
              <a:rPr lang="tr-TR" i="1" dirty="0" err="1">
                <a:cs typeface="Arial" pitchFamily="34" charset="0"/>
              </a:rPr>
              <a:t>Stores</a:t>
            </a:r>
            <a:endParaRPr lang="tr-TR" i="1" dirty="0">
              <a:cs typeface="Arial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05" y="4823528"/>
            <a:ext cx="1638491" cy="81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http://www.globalblue.ru/incoming/article26033.ece/ALTERNATES/w277h119/Logo_Vakko_Wedding_House_Istanbul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3" y="4903449"/>
            <a:ext cx="1741361" cy="74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http://shop.ltbjeans.com/Tema/LTBJEANSNEW/Skin/images/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36" y="3719067"/>
            <a:ext cx="1909853" cy="60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fdo.pt/fdoicc/userfiles/images/zipp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984" y="3623904"/>
            <a:ext cx="1265730" cy="95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http://www.iskurun.com/wp-content/uploads/2012/11/logo-gratis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09831"/>
            <a:ext cx="2087005" cy="98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http://www.vakkorama.com.tr/images/designv/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50980"/>
            <a:ext cx="1798415" cy="23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3" descr="http://logonoid.com/images/levis-logo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632" y="2226810"/>
            <a:ext cx="1776216" cy="86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http://ybk.org.tr/wp-content/uploads/2012/01/lcw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505200"/>
            <a:ext cx="2556332" cy="12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7" descr="http://img03.blogcu.com/images/i/l/g/ilginchersey/6155a87694c8f16d224aba355f7a4ad9_1284917170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554" y="2170940"/>
            <a:ext cx="1493490" cy="95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seeklogo.com/images/D/D_and_R-logo-2D4C148B67-seeklogo.com.gif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4" y="1951357"/>
            <a:ext cx="1435029" cy="14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8117"/>
            <a:ext cx="2107827" cy="70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34</a:t>
            </a:fld>
            <a:endParaRPr lang="tr-TR"/>
          </a:p>
        </p:txBody>
      </p:sp>
      <p:sp>
        <p:nvSpPr>
          <p:cNvPr id="19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guerlain logo ile ilgili gÃ¶rsel sonucu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09305"/>
            <a:ext cx="1058095" cy="105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35" y="5112051"/>
            <a:ext cx="1000265" cy="64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8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 smtClean="0">
                <a:cs typeface="Arial" pitchFamily="34" charset="0"/>
              </a:rPr>
              <a:t>Retail</a:t>
            </a:r>
            <a:endParaRPr lang="tr-TR" i="1" dirty="0">
              <a:cs typeface="Arial" pitchFamily="34" charset="0"/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683" y="2239316"/>
            <a:ext cx="2004664" cy="55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C:\Documents and Settings\yalcin.AYDSERVER\Desktop\images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7329" y="3073435"/>
            <a:ext cx="851730" cy="63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www.doguspowercenter.com.tr/images/kurumsallar/Picture-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15" y="4245591"/>
            <a:ext cx="1050324" cy="42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Documents and Settings\yalcin.AYDSERVER\Desktop\images35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0703" y="2259018"/>
            <a:ext cx="1159490" cy="50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C:\Documents and Settings\yalcin.AYDSERVER\Desktop\images34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73644" y="3285959"/>
            <a:ext cx="1236956" cy="33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://www.businews.eu/wp-content/uploads/2010/12/Migros_Logo_RGB_La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58" y="3146814"/>
            <a:ext cx="1502720" cy="4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92" y="3263564"/>
            <a:ext cx="1673913" cy="32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 descr="C:\Documents and Settings\yalcin.AYDSERVER\Desktop\images3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10316" y="4241548"/>
            <a:ext cx="1244376" cy="43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 descr="http://www.vsmagazin.com/wp-content/uploads/2012/10/koctas_yarisma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471" y="2980602"/>
            <a:ext cx="792148" cy="9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://www.nuveforum.net/attachments/47430d1267545390-baumax_logo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91" y="2121292"/>
            <a:ext cx="1446361" cy="54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98" y="2163621"/>
            <a:ext cx="2112640" cy="41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35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36" y="1922641"/>
            <a:ext cx="1281317" cy="925773"/>
          </a:xfrm>
          <a:prstGeom prst="rect">
            <a:avLst/>
          </a:prstGeom>
        </p:spPr>
      </p:pic>
      <p:sp>
        <p:nvSpPr>
          <p:cNvPr id="29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Resim 23" descr="http://www.coop.hu/wp-content/themes/coop/assets/img/header_logo_original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98632"/>
            <a:ext cx="1381887" cy="50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panda supermarkets logo ile ilgili gÃ¶rsel sonucu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595" y="4091926"/>
            <a:ext cx="1075862" cy="85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7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 smtClean="0">
                <a:cs typeface="Arial" pitchFamily="34" charset="0"/>
              </a:rPr>
              <a:t>Cultural</a:t>
            </a:r>
            <a:r>
              <a:rPr lang="tr-TR" i="1" dirty="0" smtClean="0">
                <a:cs typeface="Arial" pitchFamily="34" charset="0"/>
              </a:rPr>
              <a:t> / </a:t>
            </a:r>
            <a:r>
              <a:rPr lang="tr-TR" i="1" dirty="0" err="1" smtClean="0">
                <a:cs typeface="Arial" pitchFamily="34" charset="0"/>
              </a:rPr>
              <a:t>Historical</a:t>
            </a:r>
            <a:r>
              <a:rPr lang="tr-TR" i="1" dirty="0" smtClean="0">
                <a:cs typeface="Arial" pitchFamily="34" charset="0"/>
              </a:rPr>
              <a:t> </a:t>
            </a:r>
            <a:r>
              <a:rPr lang="tr-TR" i="1" dirty="0">
                <a:cs typeface="Arial" pitchFamily="34" charset="0"/>
              </a:rPr>
              <a:t>Buildings</a:t>
            </a:r>
          </a:p>
        </p:txBody>
      </p:sp>
      <p:pic>
        <p:nvPicPr>
          <p:cNvPr id="27" name="Picture 11" descr="http://blog.hurriyetkiyasla.com/wp-content/uploads/istanbul-modern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17" y="3287255"/>
            <a:ext cx="1307908" cy="11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99185"/>
            <a:ext cx="2325858" cy="46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00" y="3565969"/>
            <a:ext cx="2860272" cy="73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29" y="3420356"/>
            <a:ext cx="2476409" cy="88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03943"/>
            <a:ext cx="1737056" cy="11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http://www.iksvpress.com/fransizdevletnisani/dia/iksvlogo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299440"/>
            <a:ext cx="955584" cy="9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2.bp.blogspot.com/-f6ktQj9LIuU/T8h0XaV-1pI/AAAAAAAAAOU/TMX98xW74Mw/s1600/artium-sanat-evi-logo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236" y="4603943"/>
            <a:ext cx="1033043" cy="9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http://www.etkinlik.com.tr/public_depo/firmalar/resimler/normal/904.pn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65843"/>
            <a:ext cx="1004820" cy="10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37" y="2299440"/>
            <a:ext cx="1746837" cy="73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02" y="2069389"/>
            <a:ext cx="1332334" cy="135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03943"/>
            <a:ext cx="1371600" cy="90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36</a:t>
            </a:fld>
            <a:endParaRPr lang="tr-TR"/>
          </a:p>
        </p:txBody>
      </p:sp>
      <p:sp>
        <p:nvSpPr>
          <p:cNvPr id="19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809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752475" y="1261348"/>
            <a:ext cx="6553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err="1" smtClean="0">
                <a:cs typeface="Arial" pitchFamily="34" charset="0"/>
              </a:rPr>
              <a:t>Big</a:t>
            </a:r>
            <a:r>
              <a:rPr lang="tr-TR" i="1" dirty="0" smtClean="0">
                <a:cs typeface="Arial" pitchFamily="34" charset="0"/>
              </a:rPr>
              <a:t> </a:t>
            </a:r>
            <a:r>
              <a:rPr lang="tr-TR" i="1" dirty="0" err="1">
                <a:cs typeface="Arial" pitchFamily="34" charset="0"/>
              </a:rPr>
              <a:t>Building</a:t>
            </a:r>
            <a:endParaRPr lang="tr-TR" i="1" dirty="0">
              <a:cs typeface="Arial" pitchFamily="34" charset="0"/>
            </a:endParaRPr>
          </a:p>
        </p:txBody>
      </p:sp>
      <p:pic>
        <p:nvPicPr>
          <p:cNvPr id="18" name="Picture 11" descr="http://thermoproff.com/gp/wp-content/uploads/2012/12/tuyap_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2943634" cy="77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http://www.scmholding.com/m/mediacentre/fotos/DonbassArena_log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749572"/>
            <a:ext cx="2453507" cy="172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istanbul-city.fr/wp-content/uploads/2011/07/logo-aeroport-sabiha-gokcen-istanbul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258" y="3673139"/>
            <a:ext cx="1018766" cy="9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upload.wikimedia.org/wikipedia/en/5/57/Prishtina_International_Airport_Adem_Jashari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32169"/>
            <a:ext cx="2900451" cy="8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18 Resim" descr="images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06324" y="1910826"/>
            <a:ext cx="2237171" cy="136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http://www.ldncard.com/sites/default/files/imagecache/635x300/Heathrow_logo_list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73139"/>
            <a:ext cx="2603029" cy="122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upload.wikimedia.org/wikipedia/en/f/ff/TAV_ISTANBUL_ATATURK.gif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49603"/>
            <a:ext cx="1788832" cy="122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33" y="4908920"/>
            <a:ext cx="1227691" cy="10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 descr="http://www.idtm.com.tr/media/images/r/idtm_logo.jp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376" y="3580471"/>
            <a:ext cx="1544200" cy="129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37</a:t>
            </a:fld>
            <a:endParaRPr lang="tr-TR"/>
          </a:p>
        </p:txBody>
      </p:sp>
      <p:sp>
        <p:nvSpPr>
          <p:cNvPr id="17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39532" y="5145141"/>
            <a:ext cx="1928813" cy="6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38</a:t>
            </a:fld>
            <a:endParaRPr lang="tr-TR"/>
          </a:p>
        </p:txBody>
      </p:sp>
      <p:sp>
        <p:nvSpPr>
          <p:cNvPr id="10" name="Metin kutusu 1"/>
          <p:cNvSpPr txBox="1"/>
          <p:nvPr/>
        </p:nvSpPr>
        <p:spPr>
          <a:xfrm>
            <a:off x="609600" y="514924"/>
            <a:ext cx="3581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700910"/>
              </p:ext>
            </p:extLst>
          </p:nvPr>
        </p:nvGraphicFramePr>
        <p:xfrm>
          <a:off x="768466" y="1295400"/>
          <a:ext cx="3094037" cy="4918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75"/>
                <a:gridCol w="1628775"/>
                <a:gridCol w="842963"/>
                <a:gridCol w="377824"/>
              </a:tblGrid>
              <a:tr h="20855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22004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TÜTÜN ZAVODU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Calibri Light" panose="020F0302020204030204" pitchFamily="34" charset="0"/>
                        </a:rPr>
                        <a:t>AZERBAIJAN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113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ATEF YÜKSEK VOLTAJLI EKIPM. FAB.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AZERBAIJAN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5098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MINGECEVIR İPLIK FABRIKASI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AZERBAIJAN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31137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KNIGHTSBRIDGE COURTYARD 6 PROJESI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AZERBAIJAN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2004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PROCLAD FACTORY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BAE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31137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ACTION INTERNATIONAL SERVICES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Calibri Light" panose="020F0302020204030204" pitchFamily="34" charset="0"/>
                        </a:rPr>
                        <a:t>BAE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5098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MARINA GATE 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Calibri Light" panose="020F0302020204030204" pitchFamily="34" charset="0"/>
                        </a:rPr>
                        <a:t>BAE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2004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ROYAL MIRAGE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Calibri Light" panose="020F0302020204030204" pitchFamily="34" charset="0"/>
                        </a:rPr>
                        <a:t>BAE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2004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GULF FOOR INDUSTRIES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Calibri Light" panose="020F0302020204030204" pitchFamily="34" charset="0"/>
                        </a:rPr>
                        <a:t>BAE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2004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DSC FACILITIES SERVICES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Calibri Light" panose="020F0302020204030204" pitchFamily="34" charset="0"/>
                        </a:rPr>
                        <a:t>BAE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2004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WAAGNER BIRO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Calibri Light" panose="020F0302020204030204" pitchFamily="34" charset="0"/>
                        </a:rPr>
                        <a:t>BAE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2004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AL GHURAIR CENTER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Calibri Light" panose="020F0302020204030204" pitchFamily="34" charset="0"/>
                        </a:rPr>
                        <a:t>BAE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2004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HATIL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Calibri Light" panose="020F0302020204030204" pitchFamily="34" charset="0"/>
                        </a:rPr>
                        <a:t>BANGLADESH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7212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PATRIOT ECO APPARELS LTD.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Calibri Light" panose="020F0302020204030204" pitchFamily="34" charset="0"/>
                        </a:rPr>
                        <a:t>BANGLADESH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1137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BACHA KHAN INTERNATIONAL AIRPORT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2004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CITY TOWER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2004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VIVAPLAST PLOVDIV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5098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ALCOMET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2016-2018</a:t>
                      </a:r>
                    </a:p>
                  </a:txBody>
                  <a:tcPr marL="9525" marR="9525" marT="9525" marB="0" anchor="ctr"/>
                </a:tc>
              </a:tr>
              <a:tr h="22004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LEOPOLD DJORDAN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7" name="Tabl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267006"/>
              </p:ext>
            </p:extLst>
          </p:nvPr>
        </p:nvGraphicFramePr>
        <p:xfrm>
          <a:off x="3962400" y="1295400"/>
          <a:ext cx="3094037" cy="4892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  <a:gridCol w="1644650"/>
                <a:gridCol w="842963"/>
                <a:gridCol w="377824"/>
              </a:tblGrid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20</a:t>
                      </a:r>
                      <a:endParaRPr lang="tr-TR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MARTINELI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VENKOV ENGINEERING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5MBAL SOFIA HOSPITAL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SE BORNETZE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EFBET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NEKSAS LTD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ABB PLOVDIV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ABB SEVLIEVO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ELEKTRA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ELEKTRA BURGAZ BELEDİYESİ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WRITGEN STRABAG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TTL LTD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LINDNER VILLA KENT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9828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LINDNER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TECHNOMATIX KAI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CAPITAL FORT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ENPAY SHUMEN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ELEKTRA BURGAZ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LINDNER RESIDENTAL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130378"/>
              </p:ext>
            </p:extLst>
          </p:nvPr>
        </p:nvGraphicFramePr>
        <p:xfrm>
          <a:off x="7146593" y="1288007"/>
          <a:ext cx="3094037" cy="4996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75"/>
                <a:gridCol w="1628775"/>
                <a:gridCol w="842963"/>
                <a:gridCol w="377824"/>
              </a:tblGrid>
              <a:tr h="1587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30821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MIKROELEKTRONIKA BOTEVGRAD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4843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TEKLAS BULGARISTAN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1587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TAL ENGINEERING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BULGARIA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1587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CDES SERVICES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BELGIUM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587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LTH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CROATIA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1587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DJEČJI VRTIĆ PRELOG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CROATIA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587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FLAME SPRAY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CROATIA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82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PEWAG VAMBERK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CZECH REPUBLIC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82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GESTAMP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CZECH REPUBLIC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82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LISOVNA PLASTŮ VELKÉ MEZIŘÍČÍ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CZECH REPUBLIC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82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RONAL JELZ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CZECH REPUBLIC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82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TEPLICKA MOST SLOVAKIA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CZECH REPUBLIC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82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G A C 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CZECH REPUBLIC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82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BRNO VETERINARY UNIVERSITY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CZECH REPUBLIC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82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LIPLASTEC PROJECT LIBEREC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CZECH REPUBLIC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3082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MASARYK UNIVERSITY BRNO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CZECH REPUBLIC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082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SPORTS HALL JESENÍK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Calibri Light" panose="020F0302020204030204" pitchFamily="34" charset="0"/>
                        </a:rPr>
                        <a:t>CZECH REPUBLIC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30821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VETERINARY UNIVERSITY BRNO - OBJECT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Calibri Light" panose="020F0302020204030204" pitchFamily="34" charset="0"/>
                        </a:rPr>
                        <a:t>CZECH REPUBLIC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998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39</a:t>
            </a:fld>
            <a:endParaRPr lang="tr-TR"/>
          </a:p>
        </p:txBody>
      </p:sp>
      <p:sp>
        <p:nvSpPr>
          <p:cNvPr id="10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573958"/>
              </p:ext>
            </p:extLst>
          </p:nvPr>
        </p:nvGraphicFramePr>
        <p:xfrm>
          <a:off x="768466" y="1295400"/>
          <a:ext cx="3094037" cy="4897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75"/>
                <a:gridCol w="1628775"/>
                <a:gridCol w="842963"/>
                <a:gridCol w="377824"/>
              </a:tblGrid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PRAGUE FILM STUDIOS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CZECH REPUBLIC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UNIPRES FACTORY BIRMINGHAM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ENGLAND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UNIPRESS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ENGLAND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TINBERGEN BUILDING OXFORD UNIVERSIT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ENGLAND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LONDON DOCKS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ENGLAND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FINANCE &amp; STRATEGY OFFICE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ENGLAND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COSTCUTTER MARKET LONDON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ENGLAND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LONDON DOCK PHASE 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ENGLAND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HYPERSTAR AT NISHAT EMPORIUM MALL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BRITISH COUNCIL LIBRARY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WORLD BANK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UBL PACKAGE 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PACKAGES MALL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9828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MARGALLA TELENOR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NISHAT EMPORIUM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HYPERSTAR AT LUCKY ONE TABBA MALL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G4 BUILDING KARACHI OUTDOOR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7" name="Tabl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118426"/>
              </p:ext>
            </p:extLst>
          </p:nvPr>
        </p:nvGraphicFramePr>
        <p:xfrm>
          <a:off x="3962400" y="1295400"/>
          <a:ext cx="3094037" cy="4901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  <a:gridCol w="1644650"/>
                <a:gridCol w="842963"/>
                <a:gridCol w="377824"/>
              </a:tblGrid>
              <a:tr h="2089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22049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PACK MALL HYPERSTAR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31413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TELENOR HEAD OFFICE BUILDING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5321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UBL LAHORE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2049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ISLAMABAD AIRPORT MOSQUE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1413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SHAHEEN AIRLINES AIRPORT HANGER PRO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2049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ELVY DEPO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EGYPT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5321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SOORTY ENTERPRISES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PAKISTAN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2049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ACHILL REPLACEMENT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2049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GOODMAN CARVIN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2049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VIGNAL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5321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GERFLOR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2016-2018</a:t>
                      </a:r>
                    </a:p>
                  </a:txBody>
                  <a:tcPr marL="9525" marR="9525" marT="9525" marB="0" anchor="ctr"/>
                </a:tc>
              </a:tr>
              <a:tr h="25321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effectLst/>
                          <a:latin typeface="Calibri Light" panose="020F0302020204030204" pitchFamily="34" charset="0"/>
                        </a:rPr>
                        <a:t>ALAINE LA FAY AUX LOGES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5321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NUMALIANCE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7267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BIOCOOP NOVES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5321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CSP COURNON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2049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ENTREPOT COURNON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5321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AMAZONE BRETIGNY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2049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EIC THEVENON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5321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CHARVIN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534101"/>
              </p:ext>
            </p:extLst>
          </p:nvPr>
        </p:nvGraphicFramePr>
        <p:xfrm>
          <a:off x="7146593" y="1288007"/>
          <a:ext cx="3094037" cy="4903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75"/>
                <a:gridCol w="1628775"/>
                <a:gridCol w="842963"/>
                <a:gridCol w="377824"/>
              </a:tblGrid>
              <a:tr h="1615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3034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BARJANE BELLEVILLE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461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GYMNASE ST PAUL EN JAREZ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615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SEGRO MITRY MORY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615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LUINO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1615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AMAZONE GARONOR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6151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CSP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5272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SETFORGE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3034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IMEMONT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034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GOODMAN ST MARD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34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SUSIN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034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PELANDRI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034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NUMALIANCE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6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TURRIN IMPIANTI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034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SYSTEM IMPIANTI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034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CAZZIN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034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SALTI V2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1353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LE COUDRAY MONTCEAUX BATC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034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AMAZON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00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Metin kutusu 11"/>
          <p:cNvSpPr txBox="1">
            <a:spLocks noChangeArrowheads="1"/>
          </p:cNvSpPr>
          <p:nvPr/>
        </p:nvSpPr>
        <p:spPr bwMode="auto">
          <a:xfrm>
            <a:off x="838200" y="1143000"/>
            <a:ext cx="10668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tr-TR" dirty="0" smtClean="0"/>
          </a:p>
          <a:p>
            <a:endParaRPr lang="tr-TR" dirty="0" smtClean="0"/>
          </a:p>
          <a:p>
            <a:pPr eaLnBrk="1" hangingPunct="1">
              <a:lnSpc>
                <a:spcPct val="150000"/>
              </a:lnSpc>
            </a:pP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New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plant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		: Gebze/Kocaeli in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operation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since</a:t>
            </a:r>
            <a:r>
              <a:rPr lang="tr-TR" altLang="tr-TR" i="1" baseline="30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>
                <a:latin typeface="Segoe UI" panose="020B0502040204020203" pitchFamily="34" charset="0"/>
                <a:cs typeface="Segoe UI" panose="020B0502040204020203" pitchFamily="34" charset="0"/>
              </a:rPr>
              <a:t>September</a:t>
            </a:r>
            <a:r>
              <a:rPr lang="tr-TR" altLang="tr-TR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2017</a:t>
            </a:r>
          </a:p>
          <a:p>
            <a:pPr eaLnBrk="1" hangingPunct="1">
              <a:lnSpc>
                <a:spcPct val="150000"/>
              </a:lnSpc>
            </a:pPr>
            <a:endParaRPr lang="tr-TR" altLang="tr-TR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Manufacturing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area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	: 65.000 m</a:t>
            </a:r>
            <a:r>
              <a:rPr lang="tr-TR" altLang="tr-TR" i="1" baseline="30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  <a:p>
            <a:pPr eaLnBrk="1" hangingPunct="1">
              <a:lnSpc>
                <a:spcPct val="150000"/>
              </a:lnSpc>
            </a:pPr>
            <a:endParaRPr lang="tr-TR" altLang="tr-TR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tr-TR" altLang="tr-TR" i="1" dirty="0" err="1">
                <a:latin typeface="Segoe UI" panose="020B0502040204020203" pitchFamily="34" charset="0"/>
                <a:cs typeface="Segoe UI" panose="020B0502040204020203" pitchFamily="34" charset="0"/>
              </a:rPr>
              <a:t>Annual</a:t>
            </a:r>
            <a:r>
              <a:rPr lang="tr-TR" altLang="tr-TR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capability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		: 6.000.000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luminaires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various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types</a:t>
            </a:r>
            <a:endParaRPr lang="tr-TR" altLang="tr-TR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tr-TR" altLang="tr-TR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Man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power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		: 400</a:t>
            </a:r>
            <a:r>
              <a:rPr lang="en-US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mployees</a:t>
            </a:r>
            <a:r>
              <a:rPr lang="en-US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tr-TR" altLang="tr-TR" i="1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0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engineers</a:t>
            </a:r>
            <a:r>
              <a:rPr lang="en-US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nd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echnical</a:t>
            </a:r>
            <a:r>
              <a:rPr lang="tr-TR" altLang="tr-TR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altLang="tr-TR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experts</a:t>
            </a:r>
            <a:endParaRPr lang="tr-TR" altLang="tr-TR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tr-TR" altLang="tr-TR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4</a:t>
            </a:fld>
            <a:endParaRPr lang="tr-TR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738862" y="493802"/>
            <a:ext cx="7719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i="1" dirty="0" err="1" smtClean="0"/>
              <a:t>Manufacturing</a:t>
            </a:r>
            <a:r>
              <a:rPr lang="tr-TR" i="1" dirty="0" smtClean="0"/>
              <a:t> </a:t>
            </a:r>
            <a:r>
              <a:rPr lang="tr-TR" i="1" dirty="0" err="1" smtClean="0"/>
              <a:t>Capabilities</a:t>
            </a:r>
            <a:r>
              <a:rPr lang="tr-TR" i="1" dirty="0" smtClean="0"/>
              <a:t> &amp; </a:t>
            </a:r>
            <a:r>
              <a:rPr lang="tr-TR" i="1" dirty="0" err="1" smtClean="0"/>
              <a:t>Sales</a:t>
            </a:r>
            <a:r>
              <a:rPr lang="tr-TR" i="1" dirty="0" smtClean="0"/>
              <a:t> Volume</a:t>
            </a:r>
            <a:endParaRPr 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52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40</a:t>
            </a:fld>
            <a:endParaRPr lang="tr-TR"/>
          </a:p>
        </p:txBody>
      </p:sp>
      <p:sp>
        <p:nvSpPr>
          <p:cNvPr id="10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36395"/>
              </p:ext>
            </p:extLst>
          </p:nvPr>
        </p:nvGraphicFramePr>
        <p:xfrm>
          <a:off x="768466" y="1295400"/>
          <a:ext cx="3094037" cy="4941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75"/>
                <a:gridCol w="1628775"/>
                <a:gridCol w="842963"/>
                <a:gridCol w="377824"/>
              </a:tblGrid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 AMAZON BURAGO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ASP TECNOLOGIE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PORTO CERESIO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ELEKTRIS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R.E.M. RAVASIO BOLOGNA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IC AUTOMATION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AUTONORD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FABO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GLD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FRANCE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JUMPERS FITNESS 700033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HAMBURG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EHRINGER STR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TKS HOFFSCHE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9828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TKS KRB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DUISBURG TKS E-SHOP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DUISBURG THYSSENKRUPP HOFFS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LAGER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TECHLAY KIRCHMAN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RAKER 700061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7" name="Tabl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604460"/>
              </p:ext>
            </p:extLst>
          </p:nvPr>
        </p:nvGraphicFramePr>
        <p:xfrm>
          <a:off x="3962400" y="1295400"/>
          <a:ext cx="3094037" cy="4935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  <a:gridCol w="1644650"/>
                <a:gridCol w="842963"/>
                <a:gridCol w="377824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CARREFOUR HYPERMARKET GLDANI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GEORGIA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302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AXIS CARREFOUR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GEORGIA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GALLERIA MALL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GEORGIA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TEST HANGAR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GEORGIA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2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NOVA HELLAS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GREECE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GEORGE BANINI RESIDENTIAL PROPERTY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GHANA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CHEMARK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RPP WAREHOUSE, PELLÉRD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KRESZ&amp;FIEDLER, PÉCSVÁRAD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WAREHOUSE, PELLÉRD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MILE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SPAR CONVINENCE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MEDITERRAN, BOLY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8715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KONTAKT ELEKTRO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DUNA-DRÁVA CEMENT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DANIELLA LTD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TECHNIQ OFFICE BUILDING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MEDITERRÁN, BÓLY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818016"/>
              </p:ext>
            </p:extLst>
          </p:nvPr>
        </p:nvGraphicFramePr>
        <p:xfrm>
          <a:off x="7162799" y="1295399"/>
          <a:ext cx="3077830" cy="4802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68"/>
                <a:gridCol w="1628775"/>
                <a:gridCol w="842963"/>
                <a:gridCol w="377824"/>
              </a:tblGrid>
              <a:tr h="15453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POLICE STATION, MOHÁCS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47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CONT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601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MILE WAREHOUSE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601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BUD AIRPORT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601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ALKOLOID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1601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OMS QUARK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601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COOP EXTRA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HUNGARY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PELLEGRINI SPA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2010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CPL TORVERGATA UNIVERSITY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MARCEGAGLIA CHINA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Calibri Light" panose="020F03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BORMIOLI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2013-2014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SAIMA AVANDERO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ctr"/>
                </a:tc>
              </a:tr>
              <a:tr h="2465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GAZELEY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AGENZIA DELLE DOGANE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STEFANELLI SITE IVECO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DUFERDOFIN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DE LONGHI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2015-2018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EUROSET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14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41</a:t>
            </a:fld>
            <a:endParaRPr lang="tr-TR"/>
          </a:p>
        </p:txBody>
      </p:sp>
      <p:sp>
        <p:nvSpPr>
          <p:cNvPr id="10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194541"/>
              </p:ext>
            </p:extLst>
          </p:nvPr>
        </p:nvGraphicFramePr>
        <p:xfrm>
          <a:off x="768466" y="1295400"/>
          <a:ext cx="3094037" cy="5014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75"/>
                <a:gridCol w="1628775"/>
                <a:gridCol w="842963"/>
                <a:gridCol w="377824"/>
              </a:tblGrid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VENEZIA HELICOPTER HANGAR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CEVA STRADELLA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COLOR SYSTEM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MARCEGAGLIA POZZOLO FORMIGARO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FIAT SEVEL ATESSA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DECATHLON BRANDIZZO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GABRIELLI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TELECOM REISS ROMOLI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FERRERO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AXA INSURANCE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NATURA SI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MARIO RONCHI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LAVENO STATION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9828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BISOL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VINORTE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MAXI D LOGISTICS BELFIORE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MAXI D LOGISTICS SAN SEPOLCRO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COCA COLA MARCIANISE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MALVESTIO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7" name="Tabl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454315"/>
              </p:ext>
            </p:extLst>
          </p:nvPr>
        </p:nvGraphicFramePr>
        <p:xfrm>
          <a:off x="4038600" y="1295400"/>
          <a:ext cx="3017837" cy="498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  <a:gridCol w="1568450"/>
                <a:gridCol w="842963"/>
                <a:gridCol w="377824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186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CARBONERA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SPINELLI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302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BASSO IMPIANTI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OLDRATI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CROAZIA LOGISTIC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2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CARCANO LOGISTIC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FEDRIGONI_INTEGRATION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FEDRIGONI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FERPLANT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LUINO STATION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GTT TORINO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GUCCI WAREHOUSE &amp; OFFICE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G&amp;B STUDIOS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199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SIGIT LACEDONIA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8715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CEVA LAZZATE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EON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MONDINI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ORIGGIO LOGISTIC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ATM VILLA FIORITA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391095"/>
              </p:ext>
            </p:extLst>
          </p:nvPr>
        </p:nvGraphicFramePr>
        <p:xfrm>
          <a:off x="7162799" y="1295399"/>
          <a:ext cx="3077830" cy="4972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68"/>
                <a:gridCol w="1628775"/>
                <a:gridCol w="842963"/>
                <a:gridCol w="377824"/>
              </a:tblGrid>
              <a:tr h="15453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CARMEX PRECISION TOOLS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ISRAEL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474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AMIT SYSTEM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ISRAEL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601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DGANIR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ISRAEL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601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BLOOMFIELD STADIUM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ISRAEL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601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effectLst/>
                          <a:latin typeface="Calibri Light" panose="020F0302020204030204" pitchFamily="34" charset="0"/>
                        </a:rPr>
                        <a:t>AVIS LOGISTICS CENTRE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ISRAEL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1601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effectLst/>
                          <a:latin typeface="Calibri Light" panose="020F0302020204030204" pitchFamily="34" charset="0"/>
                        </a:rPr>
                        <a:t>FAMFA OIL LTD LAGOS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ISRAEL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1601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effectLst/>
                          <a:latin typeface="Calibri Light" panose="020F0302020204030204" pitchFamily="34" charset="0"/>
                        </a:rPr>
                        <a:t>ROAD 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ISRAEL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effectLst/>
                          <a:latin typeface="Calibri Light" panose="020F0302020204030204" pitchFamily="34" charset="0"/>
                        </a:rPr>
                        <a:t>SHEAN KOR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ISRAEL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JTI SUDAN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JORDAN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Calibri Light" panose="020F0302020204030204" pitchFamily="34" charset="0"/>
                        </a:rPr>
                        <a:t>AIR FORCE ENGINEERING PART TWO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JORDAN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MINISTRY COMPLEX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KUWAIT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AUM EXTENSION BUILDING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KUWAIT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65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KUWAIT INTERN. AIRPORT  SUPPORT TERMINAL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KUWAIT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AL ARGAN OFFICE-GTRC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KUWAIT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ALGHANIM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KUWAIT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INJAZ OFFICE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KUWAIT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XCITE KSA 5,6,7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KUWAIT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0362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WENDYS DUBAI MALL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KUWAIT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94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42</a:t>
            </a:fld>
            <a:endParaRPr lang="tr-TR"/>
          </a:p>
        </p:txBody>
      </p:sp>
      <p:sp>
        <p:nvSpPr>
          <p:cNvPr id="10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73616"/>
              </p:ext>
            </p:extLst>
          </p:nvPr>
        </p:nvGraphicFramePr>
        <p:xfrm>
          <a:off x="768466" y="1295400"/>
          <a:ext cx="3094037" cy="4953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134"/>
                <a:gridCol w="1651116"/>
                <a:gridCol w="842963"/>
                <a:gridCol w="377824"/>
              </a:tblGrid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WENDYS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KUWAIT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0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WENDYS_QATAR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KUWAIT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AL HUSSAIN FACTORY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LIBYA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OYA METALS 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LIBYA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CAP-CON    / KSS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SEMAC TEXTILE PLANT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VAN HOOL PHASE 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ALKALOID PHARMACEUTICAL COMPANY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CEMENT FACTORY "TITAN"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JOHNSON CONTROL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WIK 1 PRILEP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WIK HALL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AKTIVA AUTOMOTIVE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9828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OIL COMPANY PRILEP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VAN HOOL PHASE 2-3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NEW SQUARE IN SKOPJE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800" b="1" i="0" u="none" strike="noStrike">
                          <a:effectLst/>
                          <a:latin typeface="Calibri Light" panose="020F0302020204030204" pitchFamily="34" charset="0"/>
                        </a:rPr>
                        <a:t>ELECTRICAL FACULTY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PRODUCTION HALL OF AKTIVA &amp; WIK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412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ITHAAFUSHI RESORT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MALDIVES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7" name="Tabl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195553"/>
              </p:ext>
            </p:extLst>
          </p:nvPr>
        </p:nvGraphicFramePr>
        <p:xfrm>
          <a:off x="4038600" y="1295400"/>
          <a:ext cx="3017837" cy="4941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  <a:gridCol w="1568450"/>
                <a:gridCol w="842963"/>
                <a:gridCol w="377824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effectLst/>
                          <a:latin typeface="Calibri Light" panose="020F0302020204030204" pitchFamily="34" charset="0"/>
                        </a:rPr>
                        <a:t>TOTAL MAURITIUS FLACQ FUEL STATION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MAURITUS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INTERMART EBENE MRU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MAURITUS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02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ANZ COVE TRIANGLE CENTRE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NEW ZEALAND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CIALPOST WAREHOUSE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NEW ZEALAND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GRAHAM CONDON CENTRE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NEW ZEALAND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302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PIONEER HALL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NEW ZEALAND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ST ALBANS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NEW ZEALAND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HORNY PR.SCHOOL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NEW ZEALAND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MANGERE WASTEWATER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NEW ZEALAND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Calibri Light" panose="020F0302020204030204" pitchFamily="34" charset="0"/>
                        </a:rPr>
                        <a:t>MOJ JUSTICE EMERGENCY SERVICES PRECINCT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NEW ZEALAND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WHENUAPAI HANGAR 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NEW ZEALAND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AERIX GROUP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NIGERIA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MECAFOR-LABORATORY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SERBIA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MECAFOR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SERBIA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8715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ALEX CO- FILTERS PRODUCTION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SERBIA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KIKINDA - SERBIA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SERBIA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TEKLAS SERBIA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SERBIA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NURSE ACCOMMODATION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SAUDI ARABIA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251140"/>
              </p:ext>
            </p:extLst>
          </p:nvPr>
        </p:nvGraphicFramePr>
        <p:xfrm>
          <a:off x="7162800" y="1295399"/>
          <a:ext cx="3077829" cy="4951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67"/>
                <a:gridCol w="1628775"/>
                <a:gridCol w="842963"/>
                <a:gridCol w="377824"/>
              </a:tblGrid>
              <a:tr h="16135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2735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RAZI PHARMA SIPARIŞI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SAUDI ARABIA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735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AL JABR VILLAS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SAUDI ARABIA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735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MA'ADEN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SAUDI ARABIA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2046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HARBOUR ROTTERDAM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SWEDISH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16135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HAMBURG HARBOUR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SWEDISH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6135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SKI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SWEDISH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6135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AL RIFFA METRO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16135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WAKRA VILLA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16135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QUE STORE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735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YAMAMAY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735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VIRTUS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735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AURO OFFICE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735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DINNER STATION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735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RIVERA MAISON &amp; BALADNA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3132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EDUCATION CITY METRO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3132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HAMAD İNTERNATIONAL AIRPORT STATION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3132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UNDERGROUND PROJECT PACKAGE 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3132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UNDERGROUND PROJECT PACKAGE 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132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UNDERGROUND PROJECT  PACKAGE 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75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43</a:t>
            </a:fld>
            <a:endParaRPr lang="tr-TR"/>
          </a:p>
        </p:txBody>
      </p:sp>
      <p:sp>
        <p:nvSpPr>
          <p:cNvPr id="10" name="Metin kutusu 1"/>
          <p:cNvSpPr txBox="1"/>
          <p:nvPr/>
        </p:nvSpPr>
        <p:spPr>
          <a:xfrm>
            <a:off x="609600" y="514924"/>
            <a:ext cx="2145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alt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altLang="tr-T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tr-TR" alt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233806"/>
              </p:ext>
            </p:extLst>
          </p:nvPr>
        </p:nvGraphicFramePr>
        <p:xfrm>
          <a:off x="762001" y="1295400"/>
          <a:ext cx="3100503" cy="4901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  <a:gridCol w="1651116"/>
                <a:gridCol w="842963"/>
                <a:gridCol w="377824"/>
              </a:tblGrid>
              <a:tr h="2096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31404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MILAHA LOGISTICS AND WAREHOUSE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QATAR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2116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EXTINDERE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2116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GREINER ASSISTEC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2116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NIMET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2116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MARTUR LT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2116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ETI CRAIOVA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2116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ELECTRO GRUP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5313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MICHELIN ZALAU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2116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EXT DESLEE RM VALCEA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5313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CARREFOUR WDP STE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2116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ELECTRIC GROUP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2116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SEDO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2116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EXT WDP RM VALCEA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7351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MINET RM VALCEA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2116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TIAB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1404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KASTAMONU ENTEGRE FACTORY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31404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YILDIZ ENTEGRE-ROMANYA MDF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ROMANIA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2116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MERCEDES BENZ RUSYA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RUSSIA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31404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1" i="0" u="none" strike="noStrike">
                          <a:effectLst/>
                          <a:latin typeface="Calibri Light" panose="020F0302020204030204" pitchFamily="34" charset="0"/>
                        </a:rPr>
                        <a:t>PORCELANOSA – VILA REAL 1ST PHASE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7" name="Tablo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876429"/>
              </p:ext>
            </p:extLst>
          </p:nvPr>
        </p:nvGraphicFramePr>
        <p:xfrm>
          <a:off x="4038600" y="1295400"/>
          <a:ext cx="3017837" cy="4805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  <a:gridCol w="1568450"/>
                <a:gridCol w="842963"/>
                <a:gridCol w="377824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PORCELANOSA VENIS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ZSCHIMMER SCHWARZ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302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ECOAUT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PORCELANOSA – GLASGOW AMPL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ENEACER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3026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IBERO IN 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TÚNEL VENIS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PORCELANOSA – NOKEN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MARTI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COMPACGLASS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GARENERSAVING - IBERO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CERAMICA GOMEZ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GAMADECOR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285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BOMBAS DOLZ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8715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312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KV PROJECT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4391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IVECO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PORCELANOSA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2322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315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VENIS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269059"/>
              </p:ext>
            </p:extLst>
          </p:nvPr>
        </p:nvGraphicFramePr>
        <p:xfrm>
          <a:off x="7162800" y="1295399"/>
          <a:ext cx="3077829" cy="1752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67"/>
                <a:gridCol w="1628775"/>
                <a:gridCol w="842963"/>
                <a:gridCol w="377824"/>
              </a:tblGrid>
              <a:tr h="16135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b="1" i="0" u="none" strike="noStrike" dirty="0">
                          <a:effectLst/>
                          <a:latin typeface="Calibri Light" panose="020F0302020204030204" pitchFamily="34" charset="0"/>
                        </a:rPr>
                        <a:t>PROJECT 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9525" marR="9525" marT="9525" marB="0" anchor="ctr"/>
                </a:tc>
              </a:tr>
              <a:tr h="2735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316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JC WAREHOUSE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735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POWER ELECTRONICS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  <a:tr h="2735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TÜRKMENISTAN SEAPORT LIMAN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TURKMENISTAN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22046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TÜRKMENİSTAN DAĞLIGRUP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TURKMENISTAN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</a:tr>
              <a:tr h="16135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DNIPRO WAREHOUSE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UKRAINE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2017-2018</a:t>
                      </a:r>
                    </a:p>
                  </a:txBody>
                  <a:tcPr marL="9525" marR="9525" marT="9525" marB="0" anchor="ctr"/>
                </a:tc>
              </a:tr>
              <a:tr h="16135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>
                          <a:effectLst/>
                          <a:latin typeface="Arial" panose="020B0604020202020204" pitchFamily="34" charset="0"/>
                        </a:rPr>
                        <a:t>321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00" b="1" i="0" u="none" strike="noStrike">
                          <a:effectLst/>
                          <a:latin typeface="Calibri Light" panose="020F0302020204030204" pitchFamily="34" charset="0"/>
                        </a:rPr>
                        <a:t>ADOPEN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Calibri Light" panose="020F0302020204030204" pitchFamily="34" charset="0"/>
                        </a:rPr>
                        <a:t>IRAN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800" b="0" i="0" u="none" strike="noStrike" dirty="0"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96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685993" y="508905"/>
            <a:ext cx="6553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REFERENCE LETTERS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907861"/>
            <a:ext cx="3960388" cy="424653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312113"/>
            <a:ext cx="4842622" cy="5334000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48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675260" y="483317"/>
            <a:ext cx="6553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REFERENCE LETTERS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016" y="1647810"/>
            <a:ext cx="3641811" cy="4344070"/>
          </a:xfrm>
          <a:prstGeom prst="rect">
            <a:avLst/>
          </a:prstGeom>
        </p:spPr>
      </p:pic>
      <p:graphicFrame>
        <p:nvGraphicFramePr>
          <p:cNvPr id="8" name="Nesne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3253"/>
              </p:ext>
            </p:extLst>
          </p:nvPr>
        </p:nvGraphicFramePr>
        <p:xfrm>
          <a:off x="5486400" y="1261348"/>
          <a:ext cx="3833813" cy="457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Acrobat Document" r:id="rId6" imgW="5667037" imgH="8010521" progId="AcroExch.Document.11">
                  <p:embed/>
                </p:oleObj>
              </mc:Choice>
              <mc:Fallback>
                <p:oleObj name="Acrobat Document" r:id="rId6" imgW="5667037" imgH="80105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86400" y="1261348"/>
                        <a:ext cx="3833813" cy="457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463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ikdörtgen 8"/>
          <p:cNvSpPr/>
          <p:nvPr/>
        </p:nvSpPr>
        <p:spPr>
          <a:xfrm>
            <a:off x="669973" y="502807"/>
            <a:ext cx="6553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CONTACTS</a:t>
            </a:r>
          </a:p>
        </p:txBody>
      </p:sp>
      <p:sp>
        <p:nvSpPr>
          <p:cNvPr id="3" name="Dikdörtgen 2"/>
          <p:cNvSpPr/>
          <p:nvPr/>
        </p:nvSpPr>
        <p:spPr>
          <a:xfrm>
            <a:off x="669973" y="1209633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EAE Aydınlatma A.Ş.</a:t>
            </a:r>
          </a:p>
          <a:p>
            <a:r>
              <a:rPr lang="tr-TR" dirty="0" err="1"/>
              <a:t>Ikitelli</a:t>
            </a:r>
            <a:r>
              <a:rPr lang="tr-TR" dirty="0"/>
              <a:t> Organize Sanayi </a:t>
            </a:r>
            <a:r>
              <a:rPr lang="tr-TR" dirty="0" err="1"/>
              <a:t>Bolgesi</a:t>
            </a:r>
            <a:endParaRPr lang="tr-TR" dirty="0"/>
          </a:p>
          <a:p>
            <a:r>
              <a:rPr lang="tr-TR" dirty="0"/>
              <a:t>Eski Turgut </a:t>
            </a:r>
            <a:r>
              <a:rPr lang="tr-TR" dirty="0" err="1"/>
              <a:t>Ozal</a:t>
            </a:r>
            <a:r>
              <a:rPr lang="tr-TR" dirty="0"/>
              <a:t> Caddesi No:20</a:t>
            </a:r>
          </a:p>
          <a:p>
            <a:r>
              <a:rPr lang="tr-TR" dirty="0" err="1"/>
              <a:t>Basaksehir</a:t>
            </a:r>
            <a:r>
              <a:rPr lang="tr-TR" dirty="0"/>
              <a:t> / ISTANBUL - </a:t>
            </a:r>
            <a:r>
              <a:rPr lang="tr-TR" dirty="0" smtClean="0"/>
              <a:t>TURKIYE</a:t>
            </a:r>
            <a:endParaRPr lang="tr-TR" dirty="0"/>
          </a:p>
          <a:p>
            <a:r>
              <a:rPr lang="es-ES" dirty="0"/>
              <a:t>Tel : +90 212 413 21 00 (pbx)</a:t>
            </a:r>
          </a:p>
          <a:p>
            <a:r>
              <a:rPr lang="fr-FR" dirty="0"/>
              <a:t>Fax : +90 212 549 37 90</a:t>
            </a:r>
          </a:p>
          <a:p>
            <a:r>
              <a:rPr lang="tr-TR" dirty="0">
                <a:hlinkClick r:id="rId4"/>
              </a:rPr>
              <a:t>aydexport@eae.com.tr</a:t>
            </a:r>
            <a:endParaRPr lang="tr-TR" dirty="0"/>
          </a:p>
          <a:p>
            <a:r>
              <a:rPr lang="tr-TR" dirty="0" smtClean="0">
                <a:hlinkClick r:id="rId5"/>
              </a:rPr>
              <a:t>www.eaeaydinlatma.com.tr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628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5</a:t>
            </a:fld>
            <a:endParaRPr lang="tr-TR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738862" y="493802"/>
            <a:ext cx="6576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i="1" dirty="0" err="1" smtClean="0"/>
              <a:t>Quality</a:t>
            </a:r>
            <a:r>
              <a:rPr lang="tr-TR" i="1" dirty="0" smtClean="0"/>
              <a:t> </a:t>
            </a:r>
            <a:r>
              <a:rPr lang="tr-TR" i="1" dirty="0" err="1" smtClean="0"/>
              <a:t>Certificates</a:t>
            </a:r>
            <a:endParaRPr 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371600"/>
            <a:ext cx="3083582" cy="476190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5"/>
          <a:srcRect l="35474" t="15711" r="33603" b="6201"/>
          <a:stretch/>
        </p:blipFill>
        <p:spPr bwMode="auto">
          <a:xfrm>
            <a:off x="762000" y="1354797"/>
            <a:ext cx="3339454" cy="4741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7733" y="1405648"/>
            <a:ext cx="3328867" cy="474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0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6</a:t>
            </a:fld>
            <a:endParaRPr lang="tr-TR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738862" y="493802"/>
            <a:ext cx="6576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i="1" dirty="0" err="1" smtClean="0"/>
              <a:t>Quality</a:t>
            </a:r>
            <a:r>
              <a:rPr lang="tr-TR" i="1" dirty="0" smtClean="0"/>
              <a:t> </a:t>
            </a:r>
            <a:r>
              <a:rPr lang="tr-TR" i="1" dirty="0" err="1" smtClean="0"/>
              <a:t>Certificates</a:t>
            </a:r>
            <a:endParaRPr 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206" y="1460902"/>
            <a:ext cx="3342299" cy="471129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05" y="1485761"/>
            <a:ext cx="3251778" cy="461023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9815" y="1384607"/>
            <a:ext cx="3437785" cy="487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5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Metin kutusu 11"/>
          <p:cNvSpPr txBox="1">
            <a:spLocks noChangeArrowheads="1"/>
          </p:cNvSpPr>
          <p:nvPr/>
        </p:nvSpPr>
        <p:spPr bwMode="auto">
          <a:xfrm>
            <a:off x="838200" y="1143000"/>
            <a:ext cx="10287000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tr-TR" dirty="0" smtClean="0"/>
          </a:p>
          <a:p>
            <a:r>
              <a:rPr lang="tr-TR" b="1" dirty="0" smtClean="0"/>
              <a:t>EUROPE</a:t>
            </a:r>
          </a:p>
          <a:p>
            <a:r>
              <a:rPr lang="tr-TR" dirty="0" err="1" smtClean="0"/>
              <a:t>Austria</a:t>
            </a:r>
            <a:r>
              <a:rPr lang="tr-TR" dirty="0" smtClean="0"/>
              <a:t>, </a:t>
            </a:r>
            <a:r>
              <a:rPr lang="tr-TR" dirty="0" err="1" smtClean="0"/>
              <a:t>Belgium</a:t>
            </a:r>
            <a:r>
              <a:rPr lang="tr-TR" dirty="0"/>
              <a:t>, </a:t>
            </a:r>
            <a:r>
              <a:rPr lang="tr-TR" dirty="0" err="1" smtClean="0"/>
              <a:t>Belarus</a:t>
            </a:r>
            <a:r>
              <a:rPr lang="tr-TR" dirty="0" smtClean="0"/>
              <a:t>, </a:t>
            </a:r>
            <a:r>
              <a:rPr lang="tr-TR" dirty="0" err="1" smtClean="0"/>
              <a:t>Bulgaria</a:t>
            </a:r>
            <a:r>
              <a:rPr lang="tr-TR" dirty="0"/>
              <a:t>, </a:t>
            </a:r>
            <a:r>
              <a:rPr lang="tr-TR" dirty="0" err="1" smtClean="0"/>
              <a:t>Croatia</a:t>
            </a:r>
            <a:r>
              <a:rPr lang="tr-TR" dirty="0" smtClean="0"/>
              <a:t>, </a:t>
            </a:r>
            <a:r>
              <a:rPr lang="tr-TR" dirty="0" err="1" smtClean="0"/>
              <a:t>Czech</a:t>
            </a:r>
            <a:r>
              <a:rPr lang="tr-TR" dirty="0" smtClean="0"/>
              <a:t> </a:t>
            </a:r>
            <a:r>
              <a:rPr lang="tr-TR" dirty="0" err="1" smtClean="0"/>
              <a:t>Republic</a:t>
            </a:r>
            <a:r>
              <a:rPr lang="tr-TR" dirty="0" smtClean="0"/>
              <a:t>, France</a:t>
            </a:r>
            <a:r>
              <a:rPr lang="tr-TR" dirty="0"/>
              <a:t>, </a:t>
            </a:r>
            <a:r>
              <a:rPr lang="tr-TR" dirty="0" err="1"/>
              <a:t>Finland</a:t>
            </a:r>
            <a:r>
              <a:rPr lang="tr-TR" dirty="0"/>
              <a:t>, Germany</a:t>
            </a:r>
            <a:r>
              <a:rPr lang="tr-TR" dirty="0" smtClean="0"/>
              <a:t>,</a:t>
            </a:r>
            <a:r>
              <a:rPr lang="en-US" dirty="0"/>
              <a:t> </a:t>
            </a:r>
            <a:endParaRPr lang="tr-TR" dirty="0" smtClean="0"/>
          </a:p>
          <a:p>
            <a:r>
              <a:rPr lang="en-US" dirty="0" smtClean="0"/>
              <a:t>Great Britain</a:t>
            </a:r>
            <a:r>
              <a:rPr lang="tr-TR" dirty="0" smtClean="0"/>
              <a:t>, </a:t>
            </a:r>
            <a:r>
              <a:rPr lang="tr-TR" dirty="0" err="1" smtClean="0"/>
              <a:t>Hungary</a:t>
            </a:r>
            <a:r>
              <a:rPr lang="tr-TR" dirty="0"/>
              <a:t>, </a:t>
            </a:r>
            <a:r>
              <a:rPr lang="tr-TR" dirty="0" err="1" smtClean="0"/>
              <a:t>Italy</a:t>
            </a:r>
            <a:r>
              <a:rPr lang="tr-TR" dirty="0"/>
              <a:t>, </a:t>
            </a:r>
            <a:r>
              <a:rPr lang="tr-TR" dirty="0" err="1" smtClean="0"/>
              <a:t>Macedonia</a:t>
            </a:r>
            <a:r>
              <a:rPr lang="tr-TR" dirty="0" smtClean="0"/>
              <a:t>, </a:t>
            </a:r>
            <a:r>
              <a:rPr lang="tr-TR" dirty="0" err="1" smtClean="0"/>
              <a:t>Netherland</a:t>
            </a:r>
            <a:r>
              <a:rPr lang="tr-TR" dirty="0" smtClean="0"/>
              <a:t>, </a:t>
            </a:r>
            <a:r>
              <a:rPr lang="en-US" dirty="0" smtClean="0"/>
              <a:t>Romania</a:t>
            </a:r>
            <a:r>
              <a:rPr lang="en-US" dirty="0"/>
              <a:t>, </a:t>
            </a:r>
            <a:r>
              <a:rPr lang="tr-TR" dirty="0" err="1" smtClean="0"/>
              <a:t>Serbia</a:t>
            </a:r>
            <a:r>
              <a:rPr lang="tr-TR" dirty="0" smtClean="0"/>
              <a:t>, </a:t>
            </a:r>
            <a:r>
              <a:rPr lang="tr-TR" dirty="0" err="1" smtClean="0"/>
              <a:t>Slovenia</a:t>
            </a:r>
            <a:r>
              <a:rPr lang="tr-TR" dirty="0" smtClean="0"/>
              <a:t>, </a:t>
            </a:r>
            <a:r>
              <a:rPr lang="tr-TR" dirty="0" err="1" smtClean="0"/>
              <a:t>Slovakia</a:t>
            </a:r>
            <a:r>
              <a:rPr lang="tr-TR" dirty="0" smtClean="0"/>
              <a:t>, </a:t>
            </a:r>
          </a:p>
          <a:p>
            <a:r>
              <a:rPr lang="en-US" dirty="0" smtClean="0"/>
              <a:t>Spain</a:t>
            </a:r>
            <a:r>
              <a:rPr lang="en-US" dirty="0"/>
              <a:t>, </a:t>
            </a:r>
            <a:r>
              <a:rPr lang="tr-TR" dirty="0" err="1" smtClean="0"/>
              <a:t>Swe</a:t>
            </a:r>
            <a:r>
              <a:rPr lang="en-US" dirty="0" smtClean="0"/>
              <a:t>den</a:t>
            </a:r>
            <a:r>
              <a:rPr lang="en-US" dirty="0"/>
              <a:t>, </a:t>
            </a:r>
            <a:r>
              <a:rPr lang="en-US" dirty="0" smtClean="0"/>
              <a:t>Switzerland</a:t>
            </a:r>
            <a:r>
              <a:rPr lang="tr-TR" dirty="0" smtClean="0"/>
              <a:t>, </a:t>
            </a:r>
            <a:r>
              <a:rPr lang="tr-TR" dirty="0" err="1" smtClean="0"/>
              <a:t>Ukraine</a:t>
            </a:r>
            <a:endParaRPr lang="tr-TR" dirty="0"/>
          </a:p>
          <a:p>
            <a:endParaRPr lang="tr-TR" dirty="0" smtClean="0"/>
          </a:p>
          <a:p>
            <a:r>
              <a:rPr lang="tr-TR" b="1" dirty="0" smtClean="0"/>
              <a:t>AFRICA</a:t>
            </a:r>
          </a:p>
          <a:p>
            <a:r>
              <a:rPr lang="tr-TR" dirty="0" err="1" smtClean="0"/>
              <a:t>Algeria</a:t>
            </a:r>
            <a:r>
              <a:rPr lang="tr-TR" dirty="0" smtClean="0"/>
              <a:t>, </a:t>
            </a:r>
            <a:r>
              <a:rPr lang="tr-TR" dirty="0" err="1" smtClean="0"/>
              <a:t>Egypt</a:t>
            </a:r>
            <a:r>
              <a:rPr lang="tr-TR" dirty="0"/>
              <a:t>, </a:t>
            </a:r>
            <a:r>
              <a:rPr lang="tr-TR" dirty="0" err="1" smtClean="0"/>
              <a:t>Ethiopia</a:t>
            </a:r>
            <a:r>
              <a:rPr lang="tr-TR" dirty="0" smtClean="0"/>
              <a:t>, </a:t>
            </a:r>
            <a:r>
              <a:rPr lang="tr-TR" dirty="0" err="1" smtClean="0"/>
              <a:t>Ghana</a:t>
            </a:r>
            <a:r>
              <a:rPr lang="tr-TR" dirty="0" smtClean="0"/>
              <a:t>, </a:t>
            </a:r>
            <a:r>
              <a:rPr lang="tr-TR" dirty="0" err="1" smtClean="0"/>
              <a:t>Libia</a:t>
            </a:r>
            <a:r>
              <a:rPr lang="tr-TR" dirty="0" smtClean="0"/>
              <a:t>, </a:t>
            </a:r>
            <a:r>
              <a:rPr lang="tr-TR" dirty="0" err="1" smtClean="0"/>
              <a:t>Mauritius</a:t>
            </a:r>
            <a:r>
              <a:rPr lang="tr-TR" dirty="0" smtClean="0"/>
              <a:t>, </a:t>
            </a:r>
            <a:r>
              <a:rPr lang="it-IT" dirty="0" smtClean="0"/>
              <a:t>Morocco</a:t>
            </a:r>
            <a:r>
              <a:rPr lang="tr-TR" dirty="0" smtClean="0"/>
              <a:t>, Sudan</a:t>
            </a:r>
          </a:p>
          <a:p>
            <a:endParaRPr lang="tr-TR" dirty="0" smtClean="0"/>
          </a:p>
          <a:p>
            <a:r>
              <a:rPr lang="tr-TR" b="1" dirty="0" smtClean="0"/>
              <a:t>ASIA</a:t>
            </a:r>
          </a:p>
          <a:p>
            <a:r>
              <a:rPr lang="tr-TR" dirty="0" err="1" smtClean="0"/>
              <a:t>Armenia</a:t>
            </a:r>
            <a:r>
              <a:rPr lang="tr-TR" dirty="0" smtClean="0"/>
              <a:t>, </a:t>
            </a:r>
            <a:r>
              <a:rPr lang="tr-TR" dirty="0" err="1" smtClean="0"/>
              <a:t>Azerbaijan</a:t>
            </a:r>
            <a:r>
              <a:rPr lang="tr-TR" dirty="0" smtClean="0"/>
              <a:t>, </a:t>
            </a:r>
            <a:r>
              <a:rPr lang="tr-TR" dirty="0" err="1" smtClean="0"/>
              <a:t>Bangladesh</a:t>
            </a:r>
            <a:r>
              <a:rPr lang="tr-TR" dirty="0"/>
              <a:t>, </a:t>
            </a:r>
            <a:r>
              <a:rPr lang="tr-TR" dirty="0" smtClean="0"/>
              <a:t>Georgia, Jordan, Iran, </a:t>
            </a:r>
            <a:r>
              <a:rPr lang="tr-TR" dirty="0" err="1" smtClean="0"/>
              <a:t>Iraq</a:t>
            </a:r>
            <a:r>
              <a:rPr lang="tr-TR" dirty="0" smtClean="0"/>
              <a:t>, </a:t>
            </a:r>
            <a:r>
              <a:rPr lang="tr-TR" dirty="0" err="1" smtClean="0"/>
              <a:t>Israel</a:t>
            </a:r>
            <a:r>
              <a:rPr lang="tr-TR" dirty="0" smtClean="0"/>
              <a:t>, </a:t>
            </a:r>
            <a:r>
              <a:rPr lang="tr-TR" dirty="0" err="1" smtClean="0"/>
              <a:t>Kazakhstan</a:t>
            </a:r>
            <a:r>
              <a:rPr lang="tr-TR" dirty="0" smtClean="0"/>
              <a:t>, </a:t>
            </a:r>
            <a:r>
              <a:rPr lang="tr-TR" dirty="0" err="1" smtClean="0"/>
              <a:t>Kuwait</a:t>
            </a:r>
            <a:r>
              <a:rPr lang="tr-TR" dirty="0"/>
              <a:t>, </a:t>
            </a:r>
            <a:endParaRPr lang="tr-TR" dirty="0" smtClean="0"/>
          </a:p>
          <a:p>
            <a:r>
              <a:rPr lang="tr-TR" dirty="0" err="1" smtClean="0"/>
              <a:t>Lebanon</a:t>
            </a:r>
            <a:r>
              <a:rPr lang="tr-TR" dirty="0"/>
              <a:t>, </a:t>
            </a:r>
            <a:r>
              <a:rPr lang="tr-TR" dirty="0" err="1" smtClean="0"/>
              <a:t>Maldives</a:t>
            </a:r>
            <a:r>
              <a:rPr lang="tr-TR" dirty="0" smtClean="0"/>
              <a:t>, </a:t>
            </a:r>
            <a:r>
              <a:rPr lang="it-IT" dirty="0" smtClean="0"/>
              <a:t>Oman,</a:t>
            </a:r>
            <a:r>
              <a:rPr lang="tr-TR" dirty="0" smtClean="0"/>
              <a:t> Pakistan, </a:t>
            </a:r>
            <a:r>
              <a:rPr lang="it-IT" dirty="0"/>
              <a:t>Qatar</a:t>
            </a:r>
            <a:r>
              <a:rPr lang="it-IT" dirty="0" smtClean="0"/>
              <a:t>,</a:t>
            </a:r>
            <a:r>
              <a:rPr lang="tr-TR" dirty="0" smtClean="0"/>
              <a:t> </a:t>
            </a:r>
            <a:r>
              <a:rPr lang="tr-TR" dirty="0" err="1" smtClean="0"/>
              <a:t>Russia</a:t>
            </a:r>
            <a:r>
              <a:rPr lang="tr-TR" dirty="0" smtClean="0"/>
              <a:t>, </a:t>
            </a:r>
            <a:r>
              <a:rPr lang="it-IT" dirty="0" smtClean="0"/>
              <a:t>Saudi Arabia</a:t>
            </a:r>
            <a:r>
              <a:rPr lang="tr-TR" dirty="0" smtClean="0"/>
              <a:t>, </a:t>
            </a:r>
            <a:r>
              <a:rPr lang="tr-TR" dirty="0" err="1" smtClean="0"/>
              <a:t>Singapore</a:t>
            </a:r>
            <a:r>
              <a:rPr lang="tr-TR" dirty="0" smtClean="0"/>
              <a:t>,</a:t>
            </a:r>
            <a:r>
              <a:rPr lang="tr-TR" dirty="0"/>
              <a:t> </a:t>
            </a:r>
            <a:r>
              <a:rPr lang="tr-TR" dirty="0" err="1" smtClean="0"/>
              <a:t>Turkmenistan</a:t>
            </a:r>
            <a:r>
              <a:rPr lang="tr-TR" dirty="0" smtClean="0"/>
              <a:t>, </a:t>
            </a:r>
          </a:p>
          <a:p>
            <a:r>
              <a:rPr lang="tr-TR" dirty="0" smtClean="0"/>
              <a:t>United </a:t>
            </a:r>
            <a:r>
              <a:rPr lang="tr-TR" dirty="0" err="1"/>
              <a:t>Arab</a:t>
            </a:r>
            <a:r>
              <a:rPr lang="tr-TR" dirty="0"/>
              <a:t> </a:t>
            </a:r>
            <a:r>
              <a:rPr lang="tr-TR" dirty="0" err="1" smtClean="0"/>
              <a:t>Emirates</a:t>
            </a:r>
            <a:r>
              <a:rPr lang="tr-TR" dirty="0" smtClean="0"/>
              <a:t>, </a:t>
            </a:r>
            <a:r>
              <a:rPr lang="tr-TR" dirty="0" err="1" smtClean="0"/>
              <a:t>Uzbekistan</a:t>
            </a:r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r>
              <a:rPr lang="tr-TR" b="1" dirty="0" smtClean="0"/>
              <a:t>AUSTRALIA &amp; NEW ZEALAND</a:t>
            </a:r>
          </a:p>
          <a:p>
            <a:pPr eaLnBrk="1" hangingPunct="1">
              <a:lnSpc>
                <a:spcPct val="150000"/>
              </a:lnSpc>
            </a:pPr>
            <a:endParaRPr lang="tr-TR" altLang="tr-TR" i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7</a:t>
            </a:fld>
            <a:endParaRPr lang="tr-TR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738862" y="493802"/>
            <a:ext cx="6576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i="1" dirty="0" smtClean="0"/>
              <a:t>Global </a:t>
            </a:r>
            <a:r>
              <a:rPr lang="tr-TR" i="1" dirty="0" err="1" smtClean="0"/>
              <a:t>Sales</a:t>
            </a:r>
            <a:r>
              <a:rPr lang="tr-TR" i="1" dirty="0" smtClean="0"/>
              <a:t> Network</a:t>
            </a:r>
            <a:endParaRPr 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87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0" descr="eae_aydınlatma_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6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etin kutusu 6"/>
          <p:cNvSpPr txBox="1"/>
          <p:nvPr/>
        </p:nvSpPr>
        <p:spPr>
          <a:xfrm>
            <a:off x="750194" y="463800"/>
            <a:ext cx="1983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EAE ?</a:t>
            </a:r>
          </a:p>
        </p:txBody>
      </p:sp>
      <p:sp>
        <p:nvSpPr>
          <p:cNvPr id="8" name="Yuvarlatılmış Çapraz Köşeli Dikdörtgen 7"/>
          <p:cNvSpPr/>
          <p:nvPr/>
        </p:nvSpPr>
        <p:spPr>
          <a:xfrm>
            <a:off x="759622" y="1706970"/>
            <a:ext cx="3595872" cy="960030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EAE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Group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Power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algn="ctr"/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to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offer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package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solution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      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Busbar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/Cable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Trays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+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Lighting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+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LightingControl</a:t>
            </a:r>
            <a:endParaRPr lang="tr-TR" sz="1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Yuvarlatılmış Çapraz Köşeli Dikdörtgen 8"/>
          <p:cNvSpPr/>
          <p:nvPr/>
        </p:nvSpPr>
        <p:spPr>
          <a:xfrm>
            <a:off x="751223" y="3102600"/>
            <a:ext cx="3600000" cy="936000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tr-TR" sz="2000" b="1" dirty="0" err="1">
                <a:solidFill>
                  <a:schemeClr val="bg1">
                    <a:lumMod val="95000"/>
                  </a:schemeClr>
                </a:solidFill>
              </a:rPr>
              <a:t>Own</a:t>
            </a:r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bg1">
                    <a:lumMod val="95000"/>
                  </a:schemeClr>
                </a:solidFill>
              </a:rPr>
              <a:t>production</a:t>
            </a:r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 of </a:t>
            </a:r>
            <a:r>
              <a:rPr lang="tr-TR" sz="2000" b="1" dirty="0" err="1">
                <a:solidFill>
                  <a:schemeClr val="bg1">
                    <a:lumMod val="95000"/>
                  </a:schemeClr>
                </a:solidFill>
              </a:rPr>
              <a:t>all</a:t>
            </a:r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bg1">
                    <a:lumMod val="95000"/>
                  </a:schemeClr>
                </a:solidFill>
              </a:rPr>
              <a:t>product</a:t>
            </a:r>
            <a:r>
              <a:rPr lang="tr-TR" sz="2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bg1">
                    <a:lumMod val="95000"/>
                  </a:schemeClr>
                </a:solidFill>
              </a:rPr>
              <a:t>types</a:t>
            </a:r>
            <a:endParaRPr lang="tr-TR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Yuvarlatılmış Çapraz Köşeli Dikdörtgen 9"/>
          <p:cNvSpPr/>
          <p:nvPr/>
        </p:nvSpPr>
        <p:spPr>
          <a:xfrm>
            <a:off x="762000" y="4550400"/>
            <a:ext cx="3600000" cy="936000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Comply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with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EU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Standards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Laboratory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Production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and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Products</a:t>
            </a:r>
            <a:endParaRPr lang="tr-T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Yuvarlatılmış Çapraz Köşeli Dikdörtgen 10"/>
          <p:cNvSpPr/>
          <p:nvPr/>
        </p:nvSpPr>
        <p:spPr>
          <a:xfrm>
            <a:off x="4477200" y="1219200"/>
            <a:ext cx="3600000" cy="961200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Long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Experience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in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Lighting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algn="ctr"/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&amp; </a:t>
            </a:r>
          </a:p>
          <a:p>
            <a:pPr algn="ctr"/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Extensive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Product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Range</a:t>
            </a:r>
            <a:endParaRPr lang="tr-TR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Yuvarlatılmış Çapraz Köşeli Dikdörtgen 11"/>
          <p:cNvSpPr/>
          <p:nvPr/>
        </p:nvSpPr>
        <p:spPr>
          <a:xfrm>
            <a:off x="8229600" y="3124200"/>
            <a:ext cx="3600000" cy="936000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Availability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of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large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components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stock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endParaRPr lang="tr-TR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Yuvarlatılmış Çapraz Köşeli Dikdörtgen 12"/>
          <p:cNvSpPr/>
          <p:nvPr/>
        </p:nvSpPr>
        <p:spPr>
          <a:xfrm>
            <a:off x="4495800" y="2590800"/>
            <a:ext cx="3600000" cy="936000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Flexibility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in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design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and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utomized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production</a:t>
            </a:r>
            <a:endParaRPr lang="tr-TR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Yuvarlatılmış Çapraz Köşeli Dikdörtgen 13"/>
          <p:cNvSpPr/>
          <p:nvPr/>
        </p:nvSpPr>
        <p:spPr>
          <a:xfrm>
            <a:off x="8229600" y="1705800"/>
            <a:ext cx="3564000" cy="961200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High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Quality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 </a:t>
            </a:r>
            <a:b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High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quality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and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well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known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components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manufacturers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tr-T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Yuvarlatılmış Çapraz Köşeli Dikdörtgen 14"/>
          <p:cNvSpPr/>
          <p:nvPr/>
        </p:nvSpPr>
        <p:spPr>
          <a:xfrm>
            <a:off x="4495800" y="3940800"/>
            <a:ext cx="3600000" cy="936000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Big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investment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in R&amp;D </a:t>
            </a:r>
            <a:b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New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product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development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center</a:t>
            </a:r>
            <a:endParaRPr lang="tr-T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Yuvarlatılmış Çapraz Köşeli Dikdörtgen 15"/>
          <p:cNvSpPr/>
          <p:nvPr/>
        </p:nvSpPr>
        <p:spPr>
          <a:xfrm>
            <a:off x="8229600" y="4474200"/>
            <a:ext cx="3600000" cy="936000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Large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Testing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Capability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DEKRA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Accredited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Laboratory</a:t>
            </a:r>
            <a:endParaRPr lang="tr-TR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Yuvarlatılmış Çapraz Köşeli Dikdörtgen 16"/>
          <p:cNvSpPr/>
          <p:nvPr/>
        </p:nvSpPr>
        <p:spPr>
          <a:xfrm>
            <a:off x="4477200" y="5257800"/>
            <a:ext cx="3600000" cy="936000"/>
          </a:xfrm>
          <a:prstGeom prst="round2Diag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 smtClean="0">
                <a:solidFill>
                  <a:schemeClr val="bg1">
                    <a:lumMod val="95000"/>
                  </a:schemeClr>
                </a:solidFill>
              </a:rPr>
              <a:t>Free</a:t>
            </a:r>
            <a: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  <a:t> Project Service             </a:t>
            </a:r>
            <a:br>
              <a:rPr lang="tr-TR" sz="20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Project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design</a:t>
            </a:r>
            <a:r>
              <a:rPr lang="tr-TR" sz="1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and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lighting</a:t>
            </a:r>
            <a:r>
              <a:rPr lang="tr-TR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1400" dirty="0" err="1" smtClean="0">
                <a:solidFill>
                  <a:schemeClr val="bg1">
                    <a:lumMod val="95000"/>
                  </a:schemeClr>
                </a:solidFill>
              </a:rPr>
              <a:t>calculation</a:t>
            </a:r>
            <a:endParaRPr lang="tr-TR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8</a:t>
            </a:fld>
            <a:endParaRPr lang="tr-TR"/>
          </a:p>
        </p:txBody>
      </p:sp>
      <p:cxnSp>
        <p:nvCxnSpPr>
          <p:cNvPr id="19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64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60" y="3961550"/>
            <a:ext cx="3321070" cy="221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60" y="1665424"/>
            <a:ext cx="3321070" cy="222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" name="Dikdörtgen 1"/>
          <p:cNvSpPr>
            <a:spLocks noChangeArrowheads="1"/>
          </p:cNvSpPr>
          <p:nvPr/>
        </p:nvSpPr>
        <p:spPr bwMode="auto">
          <a:xfrm>
            <a:off x="795528" y="2133600"/>
            <a:ext cx="47670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All products are </a:t>
            </a:r>
            <a:r>
              <a:rPr lang="en-US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type test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ed</a:t>
            </a:r>
            <a:r>
              <a:rPr lang="en-US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in our laboratory accredited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by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DEKRA</a:t>
            </a:r>
            <a:r>
              <a:rPr lang="en-US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, in accordance with IEC EN 60598-1 Standards.</a:t>
            </a:r>
          </a:p>
        </p:txBody>
      </p:sp>
      <p:sp>
        <p:nvSpPr>
          <p:cNvPr id="46" name="Dikdörtgen 2"/>
          <p:cNvSpPr>
            <a:spLocks noChangeArrowheads="1"/>
          </p:cNvSpPr>
          <p:nvPr/>
        </p:nvSpPr>
        <p:spPr bwMode="auto">
          <a:xfrm>
            <a:off x="803848" y="3429000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 eaLnBrk="1" hangingPunct="1">
              <a:buFont typeface="Wingdings" panose="05000000000000000000" pitchFamily="2" charset="2"/>
              <a:buChar char="ü"/>
            </a:pP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Thermal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testing</a:t>
            </a:r>
            <a:r>
              <a:rPr lang="tr-TR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		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</a:pP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Corrosion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testing</a:t>
            </a:r>
            <a:endParaRPr lang="tr-TR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</a:pP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Electrical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testing</a:t>
            </a:r>
            <a:endParaRPr lang="tr-TR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</a:pP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Performance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testing</a:t>
            </a:r>
            <a:endParaRPr lang="tr-TR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</a:pP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Mechanical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testing</a:t>
            </a:r>
            <a:endParaRPr lang="tr-TR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</a:pP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Photometric</a:t>
            </a:r>
            <a:r>
              <a:rPr lang="tr-TR" sz="16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tr-TR" sz="1600" i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measurements</a:t>
            </a:r>
            <a:endParaRPr lang="tr-TR" sz="16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7" name="Resim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628" y="841994"/>
            <a:ext cx="1224552" cy="467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"/>
          <a:stretch/>
        </p:blipFill>
        <p:spPr bwMode="auto">
          <a:xfrm>
            <a:off x="3581400" y="3572256"/>
            <a:ext cx="1399213" cy="98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Resim 14" descr="türkak ile ilgili görsel sonucu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617" y="5651301"/>
            <a:ext cx="568325" cy="568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B9711-2398-4E5D-8F97-445380070C0F}" type="slidenum">
              <a:rPr lang="tr-TR" smtClean="0"/>
              <a:t>9</a:t>
            </a:fld>
            <a:endParaRPr lang="tr-TR"/>
          </a:p>
        </p:txBody>
      </p:sp>
      <p:cxnSp>
        <p:nvCxnSpPr>
          <p:cNvPr id="16" name="Straight Connector 4"/>
          <p:cNvCxnSpPr/>
          <p:nvPr/>
        </p:nvCxnSpPr>
        <p:spPr>
          <a:xfrm flipH="1">
            <a:off x="762000" y="1087582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0" descr="eae_aydınlatma_logo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73" y="265760"/>
            <a:ext cx="777827" cy="872588"/>
          </a:xfrm>
          <a:prstGeom prst="rect">
            <a:avLst/>
          </a:prstGeom>
        </p:spPr>
      </p:pic>
      <p:cxnSp>
        <p:nvCxnSpPr>
          <p:cNvPr id="18" name="Straight Connector 11"/>
          <p:cNvCxnSpPr/>
          <p:nvPr/>
        </p:nvCxnSpPr>
        <p:spPr>
          <a:xfrm flipH="1">
            <a:off x="10591800" y="296575"/>
            <a:ext cx="1555844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Metin kutusu 18"/>
          <p:cNvSpPr txBox="1"/>
          <p:nvPr/>
        </p:nvSpPr>
        <p:spPr>
          <a:xfrm>
            <a:off x="750194" y="463800"/>
            <a:ext cx="3641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 </a:t>
            </a:r>
            <a:r>
              <a:rPr lang="tr-T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tr-T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Laboratory</a:t>
            </a:r>
            <a:endParaRPr 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Straight Connector 4"/>
          <p:cNvCxnSpPr/>
          <p:nvPr/>
        </p:nvCxnSpPr>
        <p:spPr>
          <a:xfrm flipH="1">
            <a:off x="762000" y="6400800"/>
            <a:ext cx="8987576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443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9595</TotalTime>
  <Words>2695</Words>
  <Application>Microsoft Office PowerPoint</Application>
  <PresentationFormat>Geniş ekran</PresentationFormat>
  <Paragraphs>1718</Paragraphs>
  <Slides>46</Slides>
  <Notes>39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46</vt:i4>
      </vt:variant>
    </vt:vector>
  </HeadingPairs>
  <TitlesOfParts>
    <vt:vector size="54" baseType="lpstr">
      <vt:lpstr>ＭＳ Ｐゴシック</vt:lpstr>
      <vt:lpstr>Arial</vt:lpstr>
      <vt:lpstr>Calibri</vt:lpstr>
      <vt:lpstr>Calibri Light</vt:lpstr>
      <vt:lpstr>Segoe UI</vt:lpstr>
      <vt:lpstr>Wingdings</vt:lpstr>
      <vt:lpstr>Office Teması</vt:lpstr>
      <vt:lpstr>Acrobat Document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Sibel Akyol</dc:creator>
  <cp:lastModifiedBy>Emre Kus</cp:lastModifiedBy>
  <cp:revision>523</cp:revision>
  <cp:lastPrinted>2018-01-08T15:20:59Z</cp:lastPrinted>
  <dcterms:created xsi:type="dcterms:W3CDTF">2016-05-25T08:38:43Z</dcterms:created>
  <dcterms:modified xsi:type="dcterms:W3CDTF">2018-08-15T06:52:18Z</dcterms:modified>
</cp:coreProperties>
</file>